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56" r:id="rId4"/>
    <p:sldId id="263" r:id="rId5"/>
    <p:sldId id="264" r:id="rId6"/>
    <p:sldId id="261" r:id="rId7"/>
    <p:sldId id="258" r:id="rId8"/>
    <p:sldId id="273" r:id="rId9"/>
    <p:sldId id="267" r:id="rId10"/>
    <p:sldId id="266" r:id="rId11"/>
    <p:sldId id="271" r:id="rId12"/>
    <p:sldId id="272" r:id="rId13"/>
    <p:sldId id="270" r:id="rId14"/>
    <p:sldId id="275" r:id="rId15"/>
    <p:sldId id="269" r:id="rId16"/>
    <p:sldId id="278" r:id="rId17"/>
    <p:sldId id="277" r:id="rId18"/>
    <p:sldId id="298" r:id="rId19"/>
    <p:sldId id="279" r:id="rId20"/>
    <p:sldId id="281" r:id="rId21"/>
    <p:sldId id="265" r:id="rId22"/>
    <p:sldId id="283" r:id="rId23"/>
    <p:sldId id="291" r:id="rId24"/>
    <p:sldId id="299" r:id="rId25"/>
    <p:sldId id="292" r:id="rId26"/>
    <p:sldId id="293" r:id="rId27"/>
    <p:sldId id="294" r:id="rId28"/>
    <p:sldId id="300" r:id="rId29"/>
    <p:sldId id="296" r:id="rId30"/>
    <p:sldId id="297" r:id="rId31"/>
    <p:sldId id="289" r:id="rId32"/>
    <p:sldId id="284" r:id="rId33"/>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3C0820"/>
    <a:srgbClr val="F6EB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88" d="100"/>
          <a:sy n="88" d="100"/>
        </p:scale>
        <p:origin x="82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694B0C-A8C7-4A6E-9A13-140AD633C6D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E76B75FA-6919-4F38-ABAD-11F75412F8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B2FE8E0F-226A-472C-8ECB-700231E82193}"/>
              </a:ext>
            </a:extLst>
          </p:cNvPr>
          <p:cNvSpPr>
            <a:spLocks noGrp="1"/>
          </p:cNvSpPr>
          <p:nvPr>
            <p:ph type="dt" sz="half" idx="10"/>
          </p:nvPr>
        </p:nvSpPr>
        <p:spPr/>
        <p:txBody>
          <a:bodyPr/>
          <a:lstStyle/>
          <a:p>
            <a:fld id="{F68A3AEB-75B3-43D1-A3E4-65A74CAD0046}" type="datetimeFigureOut">
              <a:rPr lang="es-CL" smtClean="0"/>
              <a:t>30-03-23</a:t>
            </a:fld>
            <a:endParaRPr lang="es-CL"/>
          </a:p>
        </p:txBody>
      </p:sp>
      <p:sp>
        <p:nvSpPr>
          <p:cNvPr id="5" name="Marcador de pie de página 4">
            <a:extLst>
              <a:ext uri="{FF2B5EF4-FFF2-40B4-BE49-F238E27FC236}">
                <a16:creationId xmlns:a16="http://schemas.microsoft.com/office/drawing/2014/main" id="{892455A2-E82D-4588-9261-38230E6E47A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A1E285D-7F4B-40FC-93CE-CF4AFFA9EF05}"/>
              </a:ext>
            </a:extLst>
          </p:cNvPr>
          <p:cNvSpPr>
            <a:spLocks noGrp="1"/>
          </p:cNvSpPr>
          <p:nvPr>
            <p:ph type="sldNum" sz="quarter" idx="12"/>
          </p:nvPr>
        </p:nvSpPr>
        <p:spPr/>
        <p:txBody>
          <a:bodyPr/>
          <a:lstStyle/>
          <a:p>
            <a:fld id="{C54A1863-DBB2-4225-BA87-3474D6F82F08}" type="slidenum">
              <a:rPr lang="es-CL" smtClean="0"/>
              <a:t>‹Nº›</a:t>
            </a:fld>
            <a:endParaRPr lang="es-CL"/>
          </a:p>
        </p:txBody>
      </p:sp>
    </p:spTree>
    <p:extLst>
      <p:ext uri="{BB962C8B-B14F-4D97-AF65-F5344CB8AC3E}">
        <p14:creationId xmlns:p14="http://schemas.microsoft.com/office/powerpoint/2010/main" val="192673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A3B642-DB25-42C6-8AEA-F64D6634788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8C8B1DFC-BA52-4D0F-B515-7C4CF0C3FB1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9964B9DA-7B89-4695-8812-DF876717FF20}"/>
              </a:ext>
            </a:extLst>
          </p:cNvPr>
          <p:cNvSpPr>
            <a:spLocks noGrp="1"/>
          </p:cNvSpPr>
          <p:nvPr>
            <p:ph type="dt" sz="half" idx="10"/>
          </p:nvPr>
        </p:nvSpPr>
        <p:spPr/>
        <p:txBody>
          <a:bodyPr/>
          <a:lstStyle/>
          <a:p>
            <a:fld id="{F68A3AEB-75B3-43D1-A3E4-65A74CAD0046}" type="datetimeFigureOut">
              <a:rPr lang="es-CL" smtClean="0"/>
              <a:t>30-03-23</a:t>
            </a:fld>
            <a:endParaRPr lang="es-CL"/>
          </a:p>
        </p:txBody>
      </p:sp>
      <p:sp>
        <p:nvSpPr>
          <p:cNvPr id="5" name="Marcador de pie de página 4">
            <a:extLst>
              <a:ext uri="{FF2B5EF4-FFF2-40B4-BE49-F238E27FC236}">
                <a16:creationId xmlns:a16="http://schemas.microsoft.com/office/drawing/2014/main" id="{23DA7DED-DD32-4029-81CB-48D1B865B1B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DA03B10-CF87-4EFC-82E8-23F255780E19}"/>
              </a:ext>
            </a:extLst>
          </p:cNvPr>
          <p:cNvSpPr>
            <a:spLocks noGrp="1"/>
          </p:cNvSpPr>
          <p:nvPr>
            <p:ph type="sldNum" sz="quarter" idx="12"/>
          </p:nvPr>
        </p:nvSpPr>
        <p:spPr/>
        <p:txBody>
          <a:bodyPr/>
          <a:lstStyle/>
          <a:p>
            <a:fld id="{C54A1863-DBB2-4225-BA87-3474D6F82F08}" type="slidenum">
              <a:rPr lang="es-CL" smtClean="0"/>
              <a:t>‹Nº›</a:t>
            </a:fld>
            <a:endParaRPr lang="es-CL"/>
          </a:p>
        </p:txBody>
      </p:sp>
    </p:spTree>
    <p:extLst>
      <p:ext uri="{BB962C8B-B14F-4D97-AF65-F5344CB8AC3E}">
        <p14:creationId xmlns:p14="http://schemas.microsoft.com/office/powerpoint/2010/main" val="1775224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6958905-0F00-46F8-88E1-9880E58D2D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601373E-2C2E-4F10-8D25-CFCBAB7F9DD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9D7AC15-88E5-4E65-8086-FDDC8D4C25B7}"/>
              </a:ext>
            </a:extLst>
          </p:cNvPr>
          <p:cNvSpPr>
            <a:spLocks noGrp="1"/>
          </p:cNvSpPr>
          <p:nvPr>
            <p:ph type="dt" sz="half" idx="10"/>
          </p:nvPr>
        </p:nvSpPr>
        <p:spPr/>
        <p:txBody>
          <a:bodyPr/>
          <a:lstStyle/>
          <a:p>
            <a:fld id="{F68A3AEB-75B3-43D1-A3E4-65A74CAD0046}" type="datetimeFigureOut">
              <a:rPr lang="es-CL" smtClean="0"/>
              <a:t>30-03-23</a:t>
            </a:fld>
            <a:endParaRPr lang="es-CL"/>
          </a:p>
        </p:txBody>
      </p:sp>
      <p:sp>
        <p:nvSpPr>
          <p:cNvPr id="5" name="Marcador de pie de página 4">
            <a:extLst>
              <a:ext uri="{FF2B5EF4-FFF2-40B4-BE49-F238E27FC236}">
                <a16:creationId xmlns:a16="http://schemas.microsoft.com/office/drawing/2014/main" id="{88E16654-E85E-493B-B379-023A69B84AF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1B31EF3-C098-446A-B338-298189ED1661}"/>
              </a:ext>
            </a:extLst>
          </p:cNvPr>
          <p:cNvSpPr>
            <a:spLocks noGrp="1"/>
          </p:cNvSpPr>
          <p:nvPr>
            <p:ph type="sldNum" sz="quarter" idx="12"/>
          </p:nvPr>
        </p:nvSpPr>
        <p:spPr/>
        <p:txBody>
          <a:bodyPr/>
          <a:lstStyle/>
          <a:p>
            <a:fld id="{C54A1863-DBB2-4225-BA87-3474D6F82F08}" type="slidenum">
              <a:rPr lang="es-CL" smtClean="0"/>
              <a:t>‹Nº›</a:t>
            </a:fld>
            <a:endParaRPr lang="es-CL"/>
          </a:p>
        </p:txBody>
      </p:sp>
    </p:spTree>
    <p:extLst>
      <p:ext uri="{BB962C8B-B14F-4D97-AF65-F5344CB8AC3E}">
        <p14:creationId xmlns:p14="http://schemas.microsoft.com/office/powerpoint/2010/main" val="3600903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64A1A3-E55B-42B7-913F-8D45021077A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6D430FFF-DAC3-45B8-8569-4995FAB7B1F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DD47C31-D7BF-437A-AEE0-190026A03CFE}"/>
              </a:ext>
            </a:extLst>
          </p:cNvPr>
          <p:cNvSpPr>
            <a:spLocks noGrp="1"/>
          </p:cNvSpPr>
          <p:nvPr>
            <p:ph type="dt" sz="half" idx="10"/>
          </p:nvPr>
        </p:nvSpPr>
        <p:spPr/>
        <p:txBody>
          <a:bodyPr/>
          <a:lstStyle/>
          <a:p>
            <a:fld id="{F68A3AEB-75B3-43D1-A3E4-65A74CAD0046}" type="datetimeFigureOut">
              <a:rPr lang="es-CL" smtClean="0"/>
              <a:t>30-03-23</a:t>
            </a:fld>
            <a:endParaRPr lang="es-CL"/>
          </a:p>
        </p:txBody>
      </p:sp>
      <p:sp>
        <p:nvSpPr>
          <p:cNvPr id="5" name="Marcador de pie de página 4">
            <a:extLst>
              <a:ext uri="{FF2B5EF4-FFF2-40B4-BE49-F238E27FC236}">
                <a16:creationId xmlns:a16="http://schemas.microsoft.com/office/drawing/2014/main" id="{A7F74592-914C-409B-88A0-A413B988106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43C26A7-F48F-4DC0-87EE-012CF01739E5}"/>
              </a:ext>
            </a:extLst>
          </p:cNvPr>
          <p:cNvSpPr>
            <a:spLocks noGrp="1"/>
          </p:cNvSpPr>
          <p:nvPr>
            <p:ph type="sldNum" sz="quarter" idx="12"/>
          </p:nvPr>
        </p:nvSpPr>
        <p:spPr/>
        <p:txBody>
          <a:bodyPr/>
          <a:lstStyle/>
          <a:p>
            <a:fld id="{C54A1863-DBB2-4225-BA87-3474D6F82F08}" type="slidenum">
              <a:rPr lang="es-CL" smtClean="0"/>
              <a:t>‹Nº›</a:t>
            </a:fld>
            <a:endParaRPr lang="es-CL"/>
          </a:p>
        </p:txBody>
      </p:sp>
    </p:spTree>
    <p:extLst>
      <p:ext uri="{BB962C8B-B14F-4D97-AF65-F5344CB8AC3E}">
        <p14:creationId xmlns:p14="http://schemas.microsoft.com/office/powerpoint/2010/main" val="2680990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BA8FA0-2472-4916-85B7-C28DE478438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5D6B224D-9E4C-478E-9ADA-B1BE22684D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E932379-DB7D-459C-B825-A3FEFA01C075}"/>
              </a:ext>
            </a:extLst>
          </p:cNvPr>
          <p:cNvSpPr>
            <a:spLocks noGrp="1"/>
          </p:cNvSpPr>
          <p:nvPr>
            <p:ph type="dt" sz="half" idx="10"/>
          </p:nvPr>
        </p:nvSpPr>
        <p:spPr/>
        <p:txBody>
          <a:bodyPr/>
          <a:lstStyle/>
          <a:p>
            <a:fld id="{F68A3AEB-75B3-43D1-A3E4-65A74CAD0046}" type="datetimeFigureOut">
              <a:rPr lang="es-CL" smtClean="0"/>
              <a:t>30-03-23</a:t>
            </a:fld>
            <a:endParaRPr lang="es-CL"/>
          </a:p>
        </p:txBody>
      </p:sp>
      <p:sp>
        <p:nvSpPr>
          <p:cNvPr id="5" name="Marcador de pie de página 4">
            <a:extLst>
              <a:ext uri="{FF2B5EF4-FFF2-40B4-BE49-F238E27FC236}">
                <a16:creationId xmlns:a16="http://schemas.microsoft.com/office/drawing/2014/main" id="{37623FF0-66BE-4B57-A211-DF69312F4CF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455627D-36B3-4952-A0D2-21E9F9EAC7D8}"/>
              </a:ext>
            </a:extLst>
          </p:cNvPr>
          <p:cNvSpPr>
            <a:spLocks noGrp="1"/>
          </p:cNvSpPr>
          <p:nvPr>
            <p:ph type="sldNum" sz="quarter" idx="12"/>
          </p:nvPr>
        </p:nvSpPr>
        <p:spPr/>
        <p:txBody>
          <a:bodyPr/>
          <a:lstStyle/>
          <a:p>
            <a:fld id="{C54A1863-DBB2-4225-BA87-3474D6F82F08}" type="slidenum">
              <a:rPr lang="es-CL" smtClean="0"/>
              <a:t>‹Nº›</a:t>
            </a:fld>
            <a:endParaRPr lang="es-CL"/>
          </a:p>
        </p:txBody>
      </p:sp>
    </p:spTree>
    <p:extLst>
      <p:ext uri="{BB962C8B-B14F-4D97-AF65-F5344CB8AC3E}">
        <p14:creationId xmlns:p14="http://schemas.microsoft.com/office/powerpoint/2010/main" val="287120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E81A5C-CCB6-4BAC-8F64-7B2A92FFDFC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6142B39-2837-49A5-A19E-08D352F9B0B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D21B29A5-AAE6-40F7-B90F-59149EA2213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6F199C9F-2F90-44B8-A819-1DDDF1452C75}"/>
              </a:ext>
            </a:extLst>
          </p:cNvPr>
          <p:cNvSpPr>
            <a:spLocks noGrp="1"/>
          </p:cNvSpPr>
          <p:nvPr>
            <p:ph type="dt" sz="half" idx="10"/>
          </p:nvPr>
        </p:nvSpPr>
        <p:spPr/>
        <p:txBody>
          <a:bodyPr/>
          <a:lstStyle/>
          <a:p>
            <a:fld id="{F68A3AEB-75B3-43D1-A3E4-65A74CAD0046}" type="datetimeFigureOut">
              <a:rPr lang="es-CL" smtClean="0"/>
              <a:t>30-03-23</a:t>
            </a:fld>
            <a:endParaRPr lang="es-CL"/>
          </a:p>
        </p:txBody>
      </p:sp>
      <p:sp>
        <p:nvSpPr>
          <p:cNvPr id="6" name="Marcador de pie de página 5">
            <a:extLst>
              <a:ext uri="{FF2B5EF4-FFF2-40B4-BE49-F238E27FC236}">
                <a16:creationId xmlns:a16="http://schemas.microsoft.com/office/drawing/2014/main" id="{F110080F-9E50-450A-96B3-138B6E6A695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18C98BDF-06F5-4A0F-B4B9-4519AA3B140C}"/>
              </a:ext>
            </a:extLst>
          </p:cNvPr>
          <p:cNvSpPr>
            <a:spLocks noGrp="1"/>
          </p:cNvSpPr>
          <p:nvPr>
            <p:ph type="sldNum" sz="quarter" idx="12"/>
          </p:nvPr>
        </p:nvSpPr>
        <p:spPr/>
        <p:txBody>
          <a:bodyPr/>
          <a:lstStyle/>
          <a:p>
            <a:fld id="{C54A1863-DBB2-4225-BA87-3474D6F82F08}" type="slidenum">
              <a:rPr lang="es-CL" smtClean="0"/>
              <a:t>‹Nº›</a:t>
            </a:fld>
            <a:endParaRPr lang="es-CL"/>
          </a:p>
        </p:txBody>
      </p:sp>
    </p:spTree>
    <p:extLst>
      <p:ext uri="{BB962C8B-B14F-4D97-AF65-F5344CB8AC3E}">
        <p14:creationId xmlns:p14="http://schemas.microsoft.com/office/powerpoint/2010/main" val="1241826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A2634D-138C-4641-A0EA-D690B40E413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6BE9D1F-0C37-4C5F-9D1F-90934E58BF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DAB5FA3-EFF8-4887-8D10-BDD15726AB5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C8EFEFDA-60C3-40D0-B82C-71644EE3B0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F53AD72-E00D-492F-A03B-3D2A15E8F01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B0719363-AED4-407F-8224-72DFEEAF0B62}"/>
              </a:ext>
            </a:extLst>
          </p:cNvPr>
          <p:cNvSpPr>
            <a:spLocks noGrp="1"/>
          </p:cNvSpPr>
          <p:nvPr>
            <p:ph type="dt" sz="half" idx="10"/>
          </p:nvPr>
        </p:nvSpPr>
        <p:spPr/>
        <p:txBody>
          <a:bodyPr/>
          <a:lstStyle/>
          <a:p>
            <a:fld id="{F68A3AEB-75B3-43D1-A3E4-65A74CAD0046}" type="datetimeFigureOut">
              <a:rPr lang="es-CL" smtClean="0"/>
              <a:t>30-03-23</a:t>
            </a:fld>
            <a:endParaRPr lang="es-CL"/>
          </a:p>
        </p:txBody>
      </p:sp>
      <p:sp>
        <p:nvSpPr>
          <p:cNvPr id="8" name="Marcador de pie de página 7">
            <a:extLst>
              <a:ext uri="{FF2B5EF4-FFF2-40B4-BE49-F238E27FC236}">
                <a16:creationId xmlns:a16="http://schemas.microsoft.com/office/drawing/2014/main" id="{EBB9D5DD-D7F7-4CE3-90FF-0D2A3A8E2AD9}"/>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CBFF5DCB-BAC2-40D9-BB1F-D6CD75F28D5A}"/>
              </a:ext>
            </a:extLst>
          </p:cNvPr>
          <p:cNvSpPr>
            <a:spLocks noGrp="1"/>
          </p:cNvSpPr>
          <p:nvPr>
            <p:ph type="sldNum" sz="quarter" idx="12"/>
          </p:nvPr>
        </p:nvSpPr>
        <p:spPr/>
        <p:txBody>
          <a:bodyPr/>
          <a:lstStyle/>
          <a:p>
            <a:fld id="{C54A1863-DBB2-4225-BA87-3474D6F82F08}" type="slidenum">
              <a:rPr lang="es-CL" smtClean="0"/>
              <a:t>‹Nº›</a:t>
            </a:fld>
            <a:endParaRPr lang="es-CL"/>
          </a:p>
        </p:txBody>
      </p:sp>
    </p:spTree>
    <p:extLst>
      <p:ext uri="{BB962C8B-B14F-4D97-AF65-F5344CB8AC3E}">
        <p14:creationId xmlns:p14="http://schemas.microsoft.com/office/powerpoint/2010/main" val="255230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4F61DF-9F32-4441-B6A0-1A6B5049BB7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2858F2B1-A21F-4348-84F3-04CD71EF3545}"/>
              </a:ext>
            </a:extLst>
          </p:cNvPr>
          <p:cNvSpPr>
            <a:spLocks noGrp="1"/>
          </p:cNvSpPr>
          <p:nvPr>
            <p:ph type="dt" sz="half" idx="10"/>
          </p:nvPr>
        </p:nvSpPr>
        <p:spPr/>
        <p:txBody>
          <a:bodyPr/>
          <a:lstStyle/>
          <a:p>
            <a:fld id="{F68A3AEB-75B3-43D1-A3E4-65A74CAD0046}" type="datetimeFigureOut">
              <a:rPr lang="es-CL" smtClean="0"/>
              <a:t>30-03-23</a:t>
            </a:fld>
            <a:endParaRPr lang="es-CL"/>
          </a:p>
        </p:txBody>
      </p:sp>
      <p:sp>
        <p:nvSpPr>
          <p:cNvPr id="4" name="Marcador de pie de página 3">
            <a:extLst>
              <a:ext uri="{FF2B5EF4-FFF2-40B4-BE49-F238E27FC236}">
                <a16:creationId xmlns:a16="http://schemas.microsoft.com/office/drawing/2014/main" id="{2ABD2B8B-4452-4085-BCC9-783DD260ED7B}"/>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F215BAF3-B21B-42DA-84B7-B7C19F9E3BFE}"/>
              </a:ext>
            </a:extLst>
          </p:cNvPr>
          <p:cNvSpPr>
            <a:spLocks noGrp="1"/>
          </p:cNvSpPr>
          <p:nvPr>
            <p:ph type="sldNum" sz="quarter" idx="12"/>
          </p:nvPr>
        </p:nvSpPr>
        <p:spPr/>
        <p:txBody>
          <a:bodyPr/>
          <a:lstStyle/>
          <a:p>
            <a:fld id="{C54A1863-DBB2-4225-BA87-3474D6F82F08}" type="slidenum">
              <a:rPr lang="es-CL" smtClean="0"/>
              <a:t>‹Nº›</a:t>
            </a:fld>
            <a:endParaRPr lang="es-CL"/>
          </a:p>
        </p:txBody>
      </p:sp>
    </p:spTree>
    <p:extLst>
      <p:ext uri="{BB962C8B-B14F-4D97-AF65-F5344CB8AC3E}">
        <p14:creationId xmlns:p14="http://schemas.microsoft.com/office/powerpoint/2010/main" val="21475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037D9E4-8107-435D-A73D-CB3BD7229DA5}"/>
              </a:ext>
            </a:extLst>
          </p:cNvPr>
          <p:cNvSpPr>
            <a:spLocks noGrp="1"/>
          </p:cNvSpPr>
          <p:nvPr>
            <p:ph type="dt" sz="half" idx="10"/>
          </p:nvPr>
        </p:nvSpPr>
        <p:spPr/>
        <p:txBody>
          <a:bodyPr/>
          <a:lstStyle/>
          <a:p>
            <a:fld id="{F68A3AEB-75B3-43D1-A3E4-65A74CAD0046}" type="datetimeFigureOut">
              <a:rPr lang="es-CL" smtClean="0"/>
              <a:t>30-03-23</a:t>
            </a:fld>
            <a:endParaRPr lang="es-CL"/>
          </a:p>
        </p:txBody>
      </p:sp>
      <p:sp>
        <p:nvSpPr>
          <p:cNvPr id="3" name="Marcador de pie de página 2">
            <a:extLst>
              <a:ext uri="{FF2B5EF4-FFF2-40B4-BE49-F238E27FC236}">
                <a16:creationId xmlns:a16="http://schemas.microsoft.com/office/drawing/2014/main" id="{B3AC0319-A9C1-45F6-9857-2A1C2A576FF4}"/>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79711851-7B1F-4FB3-8720-508CA226671A}"/>
              </a:ext>
            </a:extLst>
          </p:cNvPr>
          <p:cNvSpPr>
            <a:spLocks noGrp="1"/>
          </p:cNvSpPr>
          <p:nvPr>
            <p:ph type="sldNum" sz="quarter" idx="12"/>
          </p:nvPr>
        </p:nvSpPr>
        <p:spPr/>
        <p:txBody>
          <a:bodyPr/>
          <a:lstStyle/>
          <a:p>
            <a:fld id="{C54A1863-DBB2-4225-BA87-3474D6F82F08}" type="slidenum">
              <a:rPr lang="es-CL" smtClean="0"/>
              <a:t>‹Nº›</a:t>
            </a:fld>
            <a:endParaRPr lang="es-CL"/>
          </a:p>
        </p:txBody>
      </p:sp>
    </p:spTree>
    <p:extLst>
      <p:ext uri="{BB962C8B-B14F-4D97-AF65-F5344CB8AC3E}">
        <p14:creationId xmlns:p14="http://schemas.microsoft.com/office/powerpoint/2010/main" val="4240476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164DA1-AF3C-47EB-9024-E2B8CB5F4F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4A83A46A-1238-45ED-9AB3-A70AB427E3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18EE53C2-BEBD-4E50-AE42-FB2E43AF8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01E59CA-E4A2-4DBF-BF5E-50A938B4F773}"/>
              </a:ext>
            </a:extLst>
          </p:cNvPr>
          <p:cNvSpPr>
            <a:spLocks noGrp="1"/>
          </p:cNvSpPr>
          <p:nvPr>
            <p:ph type="dt" sz="half" idx="10"/>
          </p:nvPr>
        </p:nvSpPr>
        <p:spPr/>
        <p:txBody>
          <a:bodyPr/>
          <a:lstStyle/>
          <a:p>
            <a:fld id="{F68A3AEB-75B3-43D1-A3E4-65A74CAD0046}" type="datetimeFigureOut">
              <a:rPr lang="es-CL" smtClean="0"/>
              <a:t>30-03-23</a:t>
            </a:fld>
            <a:endParaRPr lang="es-CL"/>
          </a:p>
        </p:txBody>
      </p:sp>
      <p:sp>
        <p:nvSpPr>
          <p:cNvPr id="6" name="Marcador de pie de página 5">
            <a:extLst>
              <a:ext uri="{FF2B5EF4-FFF2-40B4-BE49-F238E27FC236}">
                <a16:creationId xmlns:a16="http://schemas.microsoft.com/office/drawing/2014/main" id="{984B40B7-5AF9-4CE9-8EC9-4CE7EDD95064}"/>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5C17F48-8BDA-4DDA-B1E2-9FD7594AD214}"/>
              </a:ext>
            </a:extLst>
          </p:cNvPr>
          <p:cNvSpPr>
            <a:spLocks noGrp="1"/>
          </p:cNvSpPr>
          <p:nvPr>
            <p:ph type="sldNum" sz="quarter" idx="12"/>
          </p:nvPr>
        </p:nvSpPr>
        <p:spPr/>
        <p:txBody>
          <a:bodyPr/>
          <a:lstStyle/>
          <a:p>
            <a:fld id="{C54A1863-DBB2-4225-BA87-3474D6F82F08}" type="slidenum">
              <a:rPr lang="es-CL" smtClean="0"/>
              <a:t>‹Nº›</a:t>
            </a:fld>
            <a:endParaRPr lang="es-CL"/>
          </a:p>
        </p:txBody>
      </p:sp>
    </p:spTree>
    <p:extLst>
      <p:ext uri="{BB962C8B-B14F-4D97-AF65-F5344CB8AC3E}">
        <p14:creationId xmlns:p14="http://schemas.microsoft.com/office/powerpoint/2010/main" val="397208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4CEEF5-5FB2-40C0-A450-771FFFD6F71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EBAEF016-5072-42A2-9D6C-7910CC0F4B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2A1E0FF0-825B-4A21-B6BD-2C9BF6626A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A800B05-E025-4B56-8953-21AD27C79276}"/>
              </a:ext>
            </a:extLst>
          </p:cNvPr>
          <p:cNvSpPr>
            <a:spLocks noGrp="1"/>
          </p:cNvSpPr>
          <p:nvPr>
            <p:ph type="dt" sz="half" idx="10"/>
          </p:nvPr>
        </p:nvSpPr>
        <p:spPr/>
        <p:txBody>
          <a:bodyPr/>
          <a:lstStyle/>
          <a:p>
            <a:fld id="{F68A3AEB-75B3-43D1-A3E4-65A74CAD0046}" type="datetimeFigureOut">
              <a:rPr lang="es-CL" smtClean="0"/>
              <a:t>30-03-23</a:t>
            </a:fld>
            <a:endParaRPr lang="es-CL"/>
          </a:p>
        </p:txBody>
      </p:sp>
      <p:sp>
        <p:nvSpPr>
          <p:cNvPr id="6" name="Marcador de pie de página 5">
            <a:extLst>
              <a:ext uri="{FF2B5EF4-FFF2-40B4-BE49-F238E27FC236}">
                <a16:creationId xmlns:a16="http://schemas.microsoft.com/office/drawing/2014/main" id="{C30ED61C-2195-4090-A38B-CC38DC1109C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B436D781-4197-4E98-865E-459C61FC000E}"/>
              </a:ext>
            </a:extLst>
          </p:cNvPr>
          <p:cNvSpPr>
            <a:spLocks noGrp="1"/>
          </p:cNvSpPr>
          <p:nvPr>
            <p:ph type="sldNum" sz="quarter" idx="12"/>
          </p:nvPr>
        </p:nvSpPr>
        <p:spPr/>
        <p:txBody>
          <a:bodyPr/>
          <a:lstStyle/>
          <a:p>
            <a:fld id="{C54A1863-DBB2-4225-BA87-3474D6F82F08}" type="slidenum">
              <a:rPr lang="es-CL" smtClean="0"/>
              <a:t>‹Nº›</a:t>
            </a:fld>
            <a:endParaRPr lang="es-CL"/>
          </a:p>
        </p:txBody>
      </p:sp>
    </p:spTree>
    <p:extLst>
      <p:ext uri="{BB962C8B-B14F-4D97-AF65-F5344CB8AC3E}">
        <p14:creationId xmlns:p14="http://schemas.microsoft.com/office/powerpoint/2010/main" val="27662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4D7B63D-CFC6-4C68-A64D-BDEF1915A2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3FD727B0-268A-4240-BF43-57E2D2112F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B3F562B1-7528-4673-A262-2178F62EF1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A3AEB-75B3-43D1-A3E4-65A74CAD0046}" type="datetimeFigureOut">
              <a:rPr lang="es-CL" smtClean="0"/>
              <a:t>30-03-23</a:t>
            </a:fld>
            <a:endParaRPr lang="es-CL"/>
          </a:p>
        </p:txBody>
      </p:sp>
      <p:sp>
        <p:nvSpPr>
          <p:cNvPr id="5" name="Marcador de pie de página 4">
            <a:extLst>
              <a:ext uri="{FF2B5EF4-FFF2-40B4-BE49-F238E27FC236}">
                <a16:creationId xmlns:a16="http://schemas.microsoft.com/office/drawing/2014/main" id="{856C163E-A257-4727-BDE3-9B4C257B44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B118AC73-814E-440E-B090-BD301DCF60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4A1863-DBB2-4225-BA87-3474D6F82F08}" type="slidenum">
              <a:rPr lang="es-CL" smtClean="0"/>
              <a:t>‹Nº›</a:t>
            </a:fld>
            <a:endParaRPr lang="es-CL"/>
          </a:p>
        </p:txBody>
      </p:sp>
    </p:spTree>
    <p:extLst>
      <p:ext uri="{BB962C8B-B14F-4D97-AF65-F5344CB8AC3E}">
        <p14:creationId xmlns:p14="http://schemas.microsoft.com/office/powerpoint/2010/main" val="848223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emf"/></Relationships>
</file>

<file path=ppt/slides/_rels/slide3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BD04BF5-492B-4428-AB60-7057F3EBECD8}"/>
              </a:ext>
            </a:extLst>
          </p:cNvPr>
          <p:cNvSpPr txBox="1"/>
          <p:nvPr/>
        </p:nvSpPr>
        <p:spPr>
          <a:xfrm>
            <a:off x="484093" y="6088559"/>
            <a:ext cx="2891119" cy="769441"/>
          </a:xfrm>
          <a:prstGeom prst="rect">
            <a:avLst/>
          </a:prstGeom>
          <a:noFill/>
        </p:spPr>
        <p:txBody>
          <a:bodyPr wrap="square" rtlCol="0">
            <a:spAutoFit/>
          </a:bodyPr>
          <a:lstStyle/>
          <a:p>
            <a:r>
              <a:rPr lang="es-CL" sz="4400" b="1" dirty="0">
                <a:solidFill>
                  <a:schemeClr val="accent1">
                    <a:lumMod val="50000"/>
                  </a:schemeClr>
                </a:solidFill>
                <a:latin typeface="Aldhabi" panose="01000000000000000000" pitchFamily="2" charset="-78"/>
                <a:cs typeface="Aldhabi" panose="01000000000000000000" pitchFamily="2" charset="-78"/>
              </a:rPr>
              <a:t>DIRECCIÓ</a:t>
            </a:r>
          </a:p>
        </p:txBody>
      </p:sp>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sp>
        <p:nvSpPr>
          <p:cNvPr id="8" name="CuadroTexto 7">
            <a:extLst>
              <a:ext uri="{FF2B5EF4-FFF2-40B4-BE49-F238E27FC236}">
                <a16:creationId xmlns:a16="http://schemas.microsoft.com/office/drawing/2014/main" id="{57C50988-1CC7-4175-B38F-512EF5150557}"/>
              </a:ext>
            </a:extLst>
          </p:cNvPr>
          <p:cNvSpPr txBox="1"/>
          <p:nvPr/>
        </p:nvSpPr>
        <p:spPr>
          <a:xfrm>
            <a:off x="6269692" y="6180891"/>
            <a:ext cx="4192120" cy="584775"/>
          </a:xfrm>
          <a:prstGeom prst="rect">
            <a:avLst/>
          </a:prstGeom>
          <a:noFill/>
        </p:spPr>
        <p:txBody>
          <a:bodyPr wrap="square">
            <a:spAutoFit/>
          </a:bodyPr>
          <a:lstStyle/>
          <a:p>
            <a:r>
              <a:rPr lang="es-ES_tradnl" sz="3200" b="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Fabiola Cádiz Moncada</a:t>
            </a:r>
            <a:r>
              <a:rPr lang="es-ES_tradnl" sz="18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a:t>
            </a:r>
            <a:endParaRPr lang="es-CL" dirty="0"/>
          </a:p>
        </p:txBody>
      </p:sp>
      <p:pic>
        <p:nvPicPr>
          <p:cNvPr id="7" name="Imagen 6">
            <a:extLst>
              <a:ext uri="{FF2B5EF4-FFF2-40B4-BE49-F238E27FC236}">
                <a16:creationId xmlns:a16="http://schemas.microsoft.com/office/drawing/2014/main" id="{8E395641-1D1F-489E-BC11-99243433D8F1}"/>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9" name="CuadroTexto 8">
            <a:extLst>
              <a:ext uri="{FF2B5EF4-FFF2-40B4-BE49-F238E27FC236}">
                <a16:creationId xmlns:a16="http://schemas.microsoft.com/office/drawing/2014/main" id="{868ABB00-0127-496C-859C-C72C70E7A3B5}"/>
              </a:ext>
            </a:extLst>
          </p:cNvPr>
          <p:cNvSpPr txBox="1"/>
          <p:nvPr/>
        </p:nvSpPr>
        <p:spPr>
          <a:xfrm>
            <a:off x="1707775" y="1236173"/>
            <a:ext cx="8054789" cy="1323439"/>
          </a:xfrm>
          <a:prstGeom prst="rect">
            <a:avLst/>
          </a:prstGeom>
          <a:noFill/>
        </p:spPr>
        <p:txBody>
          <a:bodyPr wrap="square">
            <a:spAutoFit/>
          </a:bodyPr>
          <a:lstStyle/>
          <a:p>
            <a:pPr algn="ctr"/>
            <a:r>
              <a:rPr lang="es-MX"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rial" panose="020B0604020202020204" pitchFamily="34" charset="0"/>
                <a:cs typeface="Arial" panose="020B0604020202020204" pitchFamily="34" charset="0"/>
              </a:rPr>
              <a:t>CUENTA PÚBLICA 2022</a:t>
            </a:r>
          </a:p>
          <a:p>
            <a:pPr algn="ctr"/>
            <a:r>
              <a:rPr lang="es-MX"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rial" panose="020B0604020202020204" pitchFamily="34" charset="0"/>
                <a:cs typeface="Arial" panose="020B0604020202020204" pitchFamily="34" charset="0"/>
              </a:rPr>
              <a:t>COLEGIO MARÍA MONTESSORI</a:t>
            </a:r>
          </a:p>
        </p:txBody>
      </p:sp>
      <p:sp>
        <p:nvSpPr>
          <p:cNvPr id="10" name="CuadroTexto 9">
            <a:extLst>
              <a:ext uri="{FF2B5EF4-FFF2-40B4-BE49-F238E27FC236}">
                <a16:creationId xmlns:a16="http://schemas.microsoft.com/office/drawing/2014/main" id="{E18F8E9C-58B3-4105-83F3-FECFC7D0210A}"/>
              </a:ext>
            </a:extLst>
          </p:cNvPr>
          <p:cNvSpPr txBox="1"/>
          <p:nvPr/>
        </p:nvSpPr>
        <p:spPr>
          <a:xfrm>
            <a:off x="262215" y="6027002"/>
            <a:ext cx="2891119"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11" name="CuadroTexto 10">
            <a:extLst>
              <a:ext uri="{FF2B5EF4-FFF2-40B4-BE49-F238E27FC236}">
                <a16:creationId xmlns:a16="http://schemas.microsoft.com/office/drawing/2014/main" id="{4696478B-9A04-424E-8E83-5CD902336431}"/>
              </a:ext>
            </a:extLst>
          </p:cNvPr>
          <p:cNvSpPr txBox="1"/>
          <p:nvPr/>
        </p:nvSpPr>
        <p:spPr>
          <a:xfrm>
            <a:off x="6448986" y="6027003"/>
            <a:ext cx="4192120" cy="584775"/>
          </a:xfrm>
          <a:prstGeom prst="rect">
            <a:avLst/>
          </a:prstGeom>
          <a:noFill/>
        </p:spPr>
        <p:txBody>
          <a:bodyPr wrap="square">
            <a:spAutoFit/>
          </a:bodyPr>
          <a:lstStyle/>
          <a:p>
            <a:r>
              <a:rPr lang="es-ES_tradnl" sz="3200" b="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Fabiola Cádiz Moncada</a:t>
            </a:r>
            <a:r>
              <a:rPr lang="es-ES_tradnl" sz="18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a:t>
            </a:r>
            <a:endParaRPr lang="es-CL" dirty="0"/>
          </a:p>
        </p:txBody>
      </p:sp>
    </p:spTree>
    <p:extLst>
      <p:ext uri="{BB962C8B-B14F-4D97-AF65-F5344CB8AC3E}">
        <p14:creationId xmlns:p14="http://schemas.microsoft.com/office/powerpoint/2010/main" val="87930147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7" name="CuadroTexto 6">
            <a:extLst>
              <a:ext uri="{FF2B5EF4-FFF2-40B4-BE49-F238E27FC236}">
                <a16:creationId xmlns:a16="http://schemas.microsoft.com/office/drawing/2014/main" id="{8440A792-3D0B-4714-9784-CC1D2A7458FB}"/>
              </a:ext>
            </a:extLst>
          </p:cNvPr>
          <p:cNvSpPr txBox="1"/>
          <p:nvPr/>
        </p:nvSpPr>
        <p:spPr>
          <a:xfrm>
            <a:off x="393327" y="212736"/>
            <a:ext cx="6192370" cy="369332"/>
          </a:xfrm>
          <a:prstGeom prst="rect">
            <a:avLst/>
          </a:prstGeom>
          <a:noFill/>
        </p:spPr>
        <p:txBody>
          <a:bodyPr wrap="square">
            <a:spAutoFit/>
          </a:bodyPr>
          <a:lstStyle/>
          <a:p>
            <a:pPr lvl="0">
              <a:spcBef>
                <a:spcPts val="260"/>
              </a:spcBef>
              <a:spcAft>
                <a:spcPts val="0"/>
              </a:spcAft>
              <a:buSzPts val="1200"/>
              <a:tabLst>
                <a:tab pos="835025" algn="l"/>
              </a:tabLst>
            </a:pPr>
            <a:r>
              <a:rPr lang="es-ES" sz="1800" b="1" dirty="0">
                <a:solidFill>
                  <a:schemeClr val="accent1">
                    <a:lumMod val="75000"/>
                  </a:schemeClr>
                </a:solidFill>
                <a:effectLst/>
                <a:latin typeface="Arial" panose="020B0604020202020204" pitchFamily="34" charset="0"/>
                <a:ea typeface="Carlito"/>
                <a:cs typeface="Carlito"/>
              </a:rPr>
              <a:t>ESTAMENTOS, CARGOS Y</a:t>
            </a:r>
            <a:r>
              <a:rPr lang="es-ES" sz="1800" b="1" spc="-20" dirty="0">
                <a:solidFill>
                  <a:schemeClr val="accent1">
                    <a:lumMod val="75000"/>
                  </a:schemeClr>
                </a:solidFill>
                <a:effectLst/>
                <a:latin typeface="Arial" panose="020B0604020202020204" pitchFamily="34" charset="0"/>
                <a:ea typeface="Carlito"/>
                <a:cs typeface="Carlito"/>
              </a:rPr>
              <a:t> </a:t>
            </a:r>
            <a:r>
              <a:rPr lang="es-ES" sz="1800" b="1" dirty="0">
                <a:solidFill>
                  <a:schemeClr val="accent1">
                    <a:lumMod val="75000"/>
                  </a:schemeClr>
                </a:solidFill>
                <a:effectLst/>
                <a:latin typeface="Arial" panose="020B0604020202020204" pitchFamily="34" charset="0"/>
                <a:ea typeface="Carlito"/>
                <a:cs typeface="Carlito"/>
              </a:rPr>
              <a:t>FUNCIONARIOS</a:t>
            </a:r>
            <a:endParaRPr lang="es-CL" sz="1600" dirty="0">
              <a:solidFill>
                <a:schemeClr val="accent1">
                  <a:lumMod val="75000"/>
                </a:schemeClr>
              </a:solidFill>
              <a:effectLst/>
              <a:latin typeface="Carlito"/>
              <a:ea typeface="Carlito"/>
              <a:cs typeface="Carlito"/>
            </a:endParaRPr>
          </a:p>
        </p:txBody>
      </p:sp>
      <p:graphicFrame>
        <p:nvGraphicFramePr>
          <p:cNvPr id="3" name="Tabla 2">
            <a:extLst>
              <a:ext uri="{FF2B5EF4-FFF2-40B4-BE49-F238E27FC236}">
                <a16:creationId xmlns:a16="http://schemas.microsoft.com/office/drawing/2014/main" id="{5262C643-3384-4B3E-8CFA-F3B6B6E1510C}"/>
              </a:ext>
            </a:extLst>
          </p:cNvPr>
          <p:cNvGraphicFramePr>
            <a:graphicFrameLocks noGrp="1"/>
          </p:cNvGraphicFramePr>
          <p:nvPr>
            <p:extLst>
              <p:ext uri="{D42A27DB-BD31-4B8C-83A1-F6EECF244321}">
                <p14:modId xmlns:p14="http://schemas.microsoft.com/office/powerpoint/2010/main" val="555390265"/>
              </p:ext>
            </p:extLst>
          </p:nvPr>
        </p:nvGraphicFramePr>
        <p:xfrm>
          <a:off x="1021975" y="735956"/>
          <a:ext cx="9224682" cy="4765021"/>
        </p:xfrm>
        <a:graphic>
          <a:graphicData uri="http://schemas.openxmlformats.org/drawingml/2006/table">
            <a:tbl>
              <a:tblPr firstRow="1" firstCol="1" lastRow="1" lastCol="1" bandRow="1" bandCol="1">
                <a:tableStyleId>{5C22544A-7EE6-4342-B048-85BDC9FD1C3A}</a:tableStyleId>
              </a:tblPr>
              <a:tblGrid>
                <a:gridCol w="3064660">
                  <a:extLst>
                    <a:ext uri="{9D8B030D-6E8A-4147-A177-3AD203B41FA5}">
                      <a16:colId xmlns:a16="http://schemas.microsoft.com/office/drawing/2014/main" val="3050352848"/>
                    </a:ext>
                  </a:extLst>
                </a:gridCol>
                <a:gridCol w="3080011">
                  <a:extLst>
                    <a:ext uri="{9D8B030D-6E8A-4147-A177-3AD203B41FA5}">
                      <a16:colId xmlns:a16="http://schemas.microsoft.com/office/drawing/2014/main" val="1183495296"/>
                    </a:ext>
                  </a:extLst>
                </a:gridCol>
                <a:gridCol w="3080011">
                  <a:extLst>
                    <a:ext uri="{9D8B030D-6E8A-4147-A177-3AD203B41FA5}">
                      <a16:colId xmlns:a16="http://schemas.microsoft.com/office/drawing/2014/main" val="3344890893"/>
                    </a:ext>
                  </a:extLst>
                </a:gridCol>
              </a:tblGrid>
              <a:tr h="383940">
                <a:tc gridSpan="3">
                  <a:txBody>
                    <a:bodyPr/>
                    <a:lstStyle/>
                    <a:p>
                      <a:pPr marL="2461260" marR="2456815" algn="ctr">
                        <a:lnSpc>
                          <a:spcPts val="1365"/>
                        </a:lnSpc>
                        <a:spcBef>
                          <a:spcPts val="10"/>
                        </a:spcBef>
                        <a:spcAft>
                          <a:spcPts val="0"/>
                        </a:spcAft>
                      </a:pPr>
                      <a:endParaRPr lang="es-ES" sz="1800" dirty="0">
                        <a:effectLst/>
                        <a:latin typeface="Arial" panose="020B0604020202020204" pitchFamily="34" charset="0"/>
                        <a:cs typeface="Arial" panose="020B0604020202020204" pitchFamily="34" charset="0"/>
                      </a:endParaRPr>
                    </a:p>
                    <a:p>
                      <a:pPr marL="2461260" marR="2456815" algn="ctr">
                        <a:lnSpc>
                          <a:spcPts val="1365"/>
                        </a:lnSpc>
                        <a:spcBef>
                          <a:spcPts val="10"/>
                        </a:spcBef>
                        <a:spcAft>
                          <a:spcPts val="0"/>
                        </a:spcAft>
                      </a:pPr>
                      <a:r>
                        <a:rPr lang="es-ES" sz="1800" dirty="0">
                          <a:effectLst/>
                          <a:latin typeface="Arial" panose="020B0604020202020204" pitchFamily="34" charset="0"/>
                          <a:cs typeface="Arial" panose="020B0604020202020204" pitchFamily="34" charset="0"/>
                        </a:rPr>
                        <a:t>ESTAMENTO DIRECTIVO</a:t>
                      </a:r>
                      <a:endParaRPr lang="es-CL" sz="1800" dirty="0">
                        <a:effectLst/>
                        <a:latin typeface="Arial" panose="020B0604020202020204" pitchFamily="34" charset="0"/>
                        <a:ea typeface="Carlito"/>
                        <a:cs typeface="Arial" panose="020B0604020202020204" pitchFamily="34" charset="0"/>
                      </a:endParaRPr>
                    </a:p>
                  </a:txBody>
                  <a:tcPr marL="0" marR="0" marT="0" marB="0"/>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125686037"/>
                  </a:ext>
                </a:extLst>
              </a:tr>
              <a:tr h="540014">
                <a:tc>
                  <a:txBody>
                    <a:bodyPr/>
                    <a:lstStyle/>
                    <a:p>
                      <a:pPr marL="201930" marR="195580" algn="ctr">
                        <a:lnSpc>
                          <a:spcPts val="1460"/>
                        </a:lnSpc>
                        <a:spcAft>
                          <a:spcPts val="0"/>
                        </a:spcAft>
                      </a:pPr>
                      <a:endParaRPr lang="es-ES" sz="1800" b="1" dirty="0">
                        <a:effectLst/>
                      </a:endParaRPr>
                    </a:p>
                    <a:p>
                      <a:pPr marL="201930" marR="195580" algn="ctr">
                        <a:lnSpc>
                          <a:spcPts val="1460"/>
                        </a:lnSpc>
                        <a:spcAft>
                          <a:spcPts val="0"/>
                        </a:spcAft>
                      </a:pPr>
                      <a:r>
                        <a:rPr lang="es-ES" sz="1800" b="1" dirty="0">
                          <a:effectLst/>
                        </a:rPr>
                        <a:t>ESTAMENTO</a:t>
                      </a:r>
                      <a:endParaRPr lang="es-CL" sz="1800" b="1" dirty="0">
                        <a:effectLst/>
                        <a:latin typeface="Carlito"/>
                        <a:ea typeface="Carlito"/>
                        <a:cs typeface="Carlito"/>
                      </a:endParaRPr>
                    </a:p>
                  </a:txBody>
                  <a:tcPr marL="0" marR="0" marT="0" marB="0"/>
                </a:tc>
                <a:tc>
                  <a:txBody>
                    <a:bodyPr/>
                    <a:lstStyle/>
                    <a:p>
                      <a:pPr marL="437515" marR="429895" algn="ctr">
                        <a:lnSpc>
                          <a:spcPts val="1460"/>
                        </a:lnSpc>
                        <a:spcAft>
                          <a:spcPts val="0"/>
                        </a:spcAft>
                      </a:pPr>
                      <a:endParaRPr lang="es-ES" sz="1800" b="1" dirty="0">
                        <a:effectLst/>
                        <a:latin typeface="Arial" panose="020B0604020202020204" pitchFamily="34" charset="0"/>
                        <a:cs typeface="Arial" panose="020B0604020202020204" pitchFamily="34" charset="0"/>
                      </a:endParaRPr>
                    </a:p>
                    <a:p>
                      <a:pPr marL="437515" marR="429895" algn="ctr">
                        <a:lnSpc>
                          <a:spcPts val="1460"/>
                        </a:lnSpc>
                        <a:spcAft>
                          <a:spcPts val="0"/>
                        </a:spcAft>
                      </a:pPr>
                      <a:r>
                        <a:rPr lang="es-ES" sz="1800" b="1" dirty="0">
                          <a:effectLst/>
                          <a:latin typeface="Arial" panose="020B0604020202020204" pitchFamily="34" charset="0"/>
                          <a:cs typeface="Arial" panose="020B0604020202020204" pitchFamily="34" charset="0"/>
                        </a:rPr>
                        <a:t>CARGO</a:t>
                      </a:r>
                      <a:endParaRPr lang="es-CL" sz="1800" b="1" dirty="0">
                        <a:effectLst/>
                        <a:latin typeface="Arial" panose="020B0604020202020204" pitchFamily="34" charset="0"/>
                        <a:ea typeface="Carlito"/>
                        <a:cs typeface="Arial" panose="020B0604020202020204" pitchFamily="34" charset="0"/>
                      </a:endParaRPr>
                    </a:p>
                  </a:txBody>
                  <a:tcPr marL="0" marR="0" marT="0" marB="0"/>
                </a:tc>
                <a:tc>
                  <a:txBody>
                    <a:bodyPr/>
                    <a:lstStyle/>
                    <a:p>
                      <a:pPr marL="460375" marR="454025" algn="ctr">
                        <a:lnSpc>
                          <a:spcPts val="1460"/>
                        </a:lnSpc>
                        <a:spcAft>
                          <a:spcPts val="0"/>
                        </a:spcAft>
                      </a:pPr>
                      <a:endParaRPr lang="es-ES" sz="1800" b="1" dirty="0">
                        <a:effectLst/>
                        <a:latin typeface="Arial" panose="020B0604020202020204" pitchFamily="34" charset="0"/>
                        <a:cs typeface="Arial" panose="020B0604020202020204" pitchFamily="34" charset="0"/>
                      </a:endParaRPr>
                    </a:p>
                    <a:p>
                      <a:pPr marL="460375" marR="454025" algn="ctr">
                        <a:lnSpc>
                          <a:spcPts val="1460"/>
                        </a:lnSpc>
                        <a:spcAft>
                          <a:spcPts val="0"/>
                        </a:spcAft>
                      </a:pPr>
                      <a:r>
                        <a:rPr lang="es-ES" sz="1800" b="1" dirty="0">
                          <a:effectLst/>
                          <a:latin typeface="Arial" panose="020B0604020202020204" pitchFamily="34" charset="0"/>
                          <a:cs typeface="Arial" panose="020B0604020202020204" pitchFamily="34" charset="0"/>
                        </a:rPr>
                        <a:t>CANTIDAD DE</a:t>
                      </a:r>
                      <a:endParaRPr lang="es-CL" sz="1800" b="1" dirty="0">
                        <a:effectLst/>
                        <a:latin typeface="Arial" panose="020B0604020202020204" pitchFamily="34" charset="0"/>
                        <a:cs typeface="Arial" panose="020B0604020202020204" pitchFamily="34" charset="0"/>
                      </a:endParaRPr>
                    </a:p>
                    <a:p>
                      <a:pPr marL="460375" marR="453390" algn="ctr">
                        <a:lnSpc>
                          <a:spcPts val="1365"/>
                        </a:lnSpc>
                        <a:spcAft>
                          <a:spcPts val="0"/>
                        </a:spcAft>
                      </a:pPr>
                      <a:r>
                        <a:rPr lang="es-ES" sz="1800" b="1" dirty="0">
                          <a:effectLst/>
                          <a:latin typeface="Arial" panose="020B0604020202020204" pitchFamily="34" charset="0"/>
                          <a:cs typeface="Arial" panose="020B0604020202020204" pitchFamily="34" charset="0"/>
                        </a:rPr>
                        <a:t>FUNCIONARIOS/AS</a:t>
                      </a:r>
                      <a:endParaRPr lang="es-CL" sz="1800" b="1"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27690387"/>
                  </a:ext>
                </a:extLst>
              </a:tr>
              <a:tr h="416100">
                <a:tc rowSpan="2">
                  <a:txBody>
                    <a:bodyPr/>
                    <a:lstStyle/>
                    <a:p>
                      <a:pPr marL="201930" marR="195580" algn="ctr">
                        <a:lnSpc>
                          <a:spcPts val="1460"/>
                        </a:lnSpc>
                        <a:spcAft>
                          <a:spcPts val="0"/>
                        </a:spcAft>
                      </a:pPr>
                      <a:endParaRPr lang="es-ES" sz="1800" dirty="0">
                        <a:effectLst/>
                      </a:endParaRPr>
                    </a:p>
                    <a:p>
                      <a:pPr marL="201930" marR="195580" algn="ctr">
                        <a:lnSpc>
                          <a:spcPts val="1460"/>
                        </a:lnSpc>
                        <a:spcAft>
                          <a:spcPts val="0"/>
                        </a:spcAft>
                      </a:pPr>
                      <a:r>
                        <a:rPr lang="es-ES" sz="1800" dirty="0">
                          <a:effectLst/>
                        </a:rPr>
                        <a:t>Dirección</a:t>
                      </a:r>
                      <a:endParaRPr lang="es-CL" sz="1800" dirty="0">
                        <a:effectLst/>
                        <a:latin typeface="Carlito"/>
                        <a:ea typeface="Carlito"/>
                        <a:cs typeface="Carlito"/>
                      </a:endParaRPr>
                    </a:p>
                  </a:txBody>
                  <a:tcPr marL="0" marR="0" marT="0" marB="0"/>
                </a:tc>
                <a:tc>
                  <a:txBody>
                    <a:bodyPr/>
                    <a:lstStyle/>
                    <a:p>
                      <a:pPr marL="309245" marR="292735" algn="ctr">
                        <a:lnSpc>
                          <a:spcPts val="1360"/>
                        </a:lnSpc>
                        <a:spcAft>
                          <a:spcPts val="0"/>
                        </a:spcAft>
                      </a:pPr>
                      <a:endParaRPr lang="es-ES" sz="1800" dirty="0">
                        <a:effectLst/>
                        <a:latin typeface="Arial" panose="020B0604020202020204" pitchFamily="34" charset="0"/>
                        <a:cs typeface="Arial" panose="020B0604020202020204" pitchFamily="34" charset="0"/>
                      </a:endParaRPr>
                    </a:p>
                    <a:p>
                      <a:pPr marL="309245" marR="292735" algn="ctr">
                        <a:lnSpc>
                          <a:spcPts val="1360"/>
                        </a:lnSpc>
                        <a:spcAft>
                          <a:spcPts val="0"/>
                        </a:spcAft>
                      </a:pPr>
                      <a:r>
                        <a:rPr lang="es-ES" sz="1800" dirty="0">
                          <a:effectLst/>
                          <a:latin typeface="Arial" panose="020B0604020202020204" pitchFamily="34" charset="0"/>
                          <a:cs typeface="Arial" panose="020B0604020202020204" pitchFamily="34" charset="0"/>
                        </a:rPr>
                        <a:t>Directora </a:t>
                      </a:r>
                      <a:endParaRPr lang="es-CL" sz="18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7745">
                        <a:lnSpc>
                          <a:spcPts val="1360"/>
                        </a:lnSpc>
                      </a:pPr>
                      <a:endParaRPr lang="es-ES" sz="1800" dirty="0">
                        <a:effectLst/>
                        <a:latin typeface="Arial" panose="020B0604020202020204" pitchFamily="34" charset="0"/>
                        <a:cs typeface="Arial" panose="020B0604020202020204" pitchFamily="34" charset="0"/>
                      </a:endParaRPr>
                    </a:p>
                    <a:p>
                      <a:pPr marL="1007745">
                        <a:lnSpc>
                          <a:spcPts val="1360"/>
                        </a:lnSpc>
                      </a:pPr>
                      <a:r>
                        <a:rPr lang="es-ES" sz="1800" dirty="0">
                          <a:effectLst/>
                          <a:latin typeface="Arial" panose="020B0604020202020204" pitchFamily="34" charset="0"/>
                          <a:cs typeface="Arial" panose="020B0604020202020204" pitchFamily="34" charset="0"/>
                        </a:rPr>
                        <a:t>01</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3204604507"/>
                  </a:ext>
                </a:extLst>
              </a:tr>
              <a:tr h="416100">
                <a:tc vMerge="1">
                  <a:txBody>
                    <a:bodyPr/>
                    <a:lstStyle/>
                    <a:p>
                      <a:endParaRPr lang="es-CL"/>
                    </a:p>
                  </a:txBody>
                  <a:tcPr/>
                </a:tc>
                <a:tc>
                  <a:txBody>
                    <a:bodyPr/>
                    <a:lstStyle/>
                    <a:p>
                      <a:pPr marL="440055" marR="429895" algn="ctr">
                        <a:lnSpc>
                          <a:spcPts val="1360"/>
                        </a:lnSpc>
                        <a:spcAft>
                          <a:spcPts val="0"/>
                        </a:spcAft>
                      </a:pPr>
                      <a:endParaRPr lang="es-ES" sz="1800" dirty="0">
                        <a:effectLst/>
                        <a:latin typeface="Arial" panose="020B0604020202020204" pitchFamily="34" charset="0"/>
                        <a:cs typeface="Arial" panose="020B0604020202020204" pitchFamily="34" charset="0"/>
                      </a:endParaRPr>
                    </a:p>
                    <a:p>
                      <a:pPr marL="440055" marR="429895" algn="ctr">
                        <a:lnSpc>
                          <a:spcPct val="100000"/>
                        </a:lnSpc>
                        <a:spcAft>
                          <a:spcPts val="0"/>
                        </a:spcAft>
                      </a:pPr>
                      <a:r>
                        <a:rPr lang="es-CL" sz="1800" dirty="0">
                          <a:effectLst/>
                          <a:latin typeface="Arial" panose="020B0604020202020204" pitchFamily="34" charset="0"/>
                          <a:ea typeface="Carlito"/>
                          <a:cs typeface="Arial" panose="020B0604020202020204" pitchFamily="34" charset="0"/>
                        </a:rPr>
                        <a:t>Coordinadora Nivel Educación </a:t>
                      </a:r>
                      <a:r>
                        <a:rPr lang="es-CL" sz="1800" dirty="0" err="1">
                          <a:effectLst/>
                          <a:latin typeface="Arial" panose="020B0604020202020204" pitchFamily="34" charset="0"/>
                          <a:ea typeface="Carlito"/>
                          <a:cs typeface="Arial" panose="020B0604020202020204" pitchFamily="34" charset="0"/>
                        </a:rPr>
                        <a:t>Parvularia</a:t>
                      </a:r>
                      <a:endParaRPr lang="es-CL" sz="18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840">
                        <a:lnSpc>
                          <a:spcPts val="1360"/>
                        </a:lnSpc>
                      </a:pPr>
                      <a:endParaRPr lang="es-ES" sz="1800" dirty="0">
                        <a:effectLst/>
                        <a:latin typeface="Arial" panose="020B0604020202020204" pitchFamily="34" charset="0"/>
                        <a:cs typeface="Arial" panose="020B0604020202020204" pitchFamily="34" charset="0"/>
                      </a:endParaRPr>
                    </a:p>
                    <a:p>
                      <a:pPr marL="1005840">
                        <a:lnSpc>
                          <a:spcPts val="1360"/>
                        </a:lnSpc>
                      </a:pPr>
                      <a:r>
                        <a:rPr lang="es-ES" sz="1800" dirty="0">
                          <a:effectLst/>
                          <a:latin typeface="Arial" panose="020B0604020202020204" pitchFamily="34" charset="0"/>
                          <a:cs typeface="Arial" panose="020B0604020202020204" pitchFamily="34" charset="0"/>
                        </a:rPr>
                        <a:t>01</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3559028737"/>
                  </a:ext>
                </a:extLst>
              </a:tr>
              <a:tr h="382639">
                <a:tc>
                  <a:txBody>
                    <a:bodyPr/>
                    <a:lstStyle/>
                    <a:p>
                      <a:pPr marL="201930" marR="198120" algn="ctr">
                        <a:lnSpc>
                          <a:spcPts val="1365"/>
                        </a:lnSpc>
                        <a:spcBef>
                          <a:spcPts val="5"/>
                        </a:spcBef>
                        <a:spcAft>
                          <a:spcPts val="0"/>
                        </a:spcAft>
                      </a:pPr>
                      <a:endParaRPr lang="es-ES" sz="1800" dirty="0">
                        <a:effectLst/>
                      </a:endParaRPr>
                    </a:p>
                    <a:p>
                      <a:pPr marL="201930" marR="198120" algn="ctr">
                        <a:lnSpc>
                          <a:spcPts val="1365"/>
                        </a:lnSpc>
                        <a:spcBef>
                          <a:spcPts val="5"/>
                        </a:spcBef>
                        <a:spcAft>
                          <a:spcPts val="0"/>
                        </a:spcAft>
                      </a:pPr>
                      <a:r>
                        <a:rPr lang="es-ES" sz="1800" dirty="0">
                          <a:effectLst/>
                        </a:rPr>
                        <a:t>Inspectoría General</a:t>
                      </a:r>
                      <a:endParaRPr lang="es-CL" sz="1800" dirty="0">
                        <a:effectLst/>
                        <a:latin typeface="Carlito"/>
                        <a:ea typeface="Carlito"/>
                        <a:cs typeface="Carlito"/>
                      </a:endParaRPr>
                    </a:p>
                  </a:txBody>
                  <a:tcPr marL="0" marR="0" marT="0" marB="0"/>
                </a:tc>
                <a:tc>
                  <a:txBody>
                    <a:bodyPr/>
                    <a:lstStyle/>
                    <a:p>
                      <a:pPr marL="440055" marR="429895" algn="ctr">
                        <a:lnSpc>
                          <a:spcPts val="1365"/>
                        </a:lnSpc>
                        <a:spcBef>
                          <a:spcPts val="5"/>
                        </a:spcBef>
                        <a:spcAft>
                          <a:spcPts val="0"/>
                        </a:spcAft>
                      </a:pPr>
                      <a:endParaRPr lang="es-ES" sz="1800" dirty="0">
                        <a:effectLst/>
                        <a:latin typeface="Arial" panose="020B0604020202020204" pitchFamily="34" charset="0"/>
                        <a:cs typeface="Arial" panose="020B0604020202020204" pitchFamily="34" charset="0"/>
                      </a:endParaRPr>
                    </a:p>
                    <a:p>
                      <a:pPr marL="440055" marR="429895" algn="ctr">
                        <a:lnSpc>
                          <a:spcPts val="1365"/>
                        </a:lnSpc>
                        <a:spcBef>
                          <a:spcPts val="5"/>
                        </a:spcBef>
                        <a:spcAft>
                          <a:spcPts val="0"/>
                        </a:spcAft>
                      </a:pPr>
                      <a:r>
                        <a:rPr lang="es-ES" sz="1800" dirty="0">
                          <a:effectLst/>
                          <a:latin typeface="Arial" panose="020B0604020202020204" pitchFamily="34" charset="0"/>
                          <a:cs typeface="Arial" panose="020B0604020202020204" pitchFamily="34" charset="0"/>
                        </a:rPr>
                        <a:t>Inspectora General</a:t>
                      </a:r>
                      <a:endParaRPr lang="es-CL" sz="18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840">
                        <a:lnSpc>
                          <a:spcPts val="1365"/>
                        </a:lnSpc>
                        <a:spcBef>
                          <a:spcPts val="5"/>
                        </a:spcBef>
                        <a:spcAft>
                          <a:spcPts val="0"/>
                        </a:spcAft>
                      </a:pPr>
                      <a:endParaRPr lang="es-ES" sz="1800" dirty="0">
                        <a:effectLst/>
                        <a:latin typeface="Arial" panose="020B0604020202020204" pitchFamily="34" charset="0"/>
                        <a:cs typeface="Arial" panose="020B0604020202020204" pitchFamily="34" charset="0"/>
                      </a:endParaRPr>
                    </a:p>
                    <a:p>
                      <a:pPr marL="1005840">
                        <a:lnSpc>
                          <a:spcPts val="1365"/>
                        </a:lnSpc>
                        <a:spcBef>
                          <a:spcPts val="5"/>
                        </a:spcBef>
                        <a:spcAft>
                          <a:spcPts val="0"/>
                        </a:spcAft>
                      </a:pPr>
                      <a:r>
                        <a:rPr lang="es-ES" sz="1800" dirty="0">
                          <a:effectLst/>
                          <a:latin typeface="Arial" panose="020B0604020202020204" pitchFamily="34" charset="0"/>
                          <a:cs typeface="Arial" panose="020B0604020202020204" pitchFamily="34" charset="0"/>
                        </a:rPr>
                        <a:t>01</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2666277166"/>
                  </a:ext>
                </a:extLst>
              </a:tr>
              <a:tr h="425557">
                <a:tc>
                  <a:txBody>
                    <a:bodyPr/>
                    <a:lstStyle/>
                    <a:p>
                      <a:pPr marL="201930" marR="198120" algn="ctr">
                        <a:lnSpc>
                          <a:spcPts val="1360"/>
                        </a:lnSpc>
                        <a:spcAft>
                          <a:spcPts val="0"/>
                        </a:spcAft>
                      </a:pPr>
                      <a:endParaRPr lang="es-ES" sz="1800" dirty="0">
                        <a:effectLst/>
                      </a:endParaRPr>
                    </a:p>
                    <a:p>
                      <a:pPr marL="201930" marR="198120" algn="ctr">
                        <a:lnSpc>
                          <a:spcPts val="1360"/>
                        </a:lnSpc>
                        <a:spcAft>
                          <a:spcPts val="0"/>
                        </a:spcAft>
                      </a:pPr>
                      <a:r>
                        <a:rPr lang="es-ES" sz="1800" dirty="0">
                          <a:effectLst/>
                        </a:rPr>
                        <a:t>Unidad Técnica Pedagógica</a:t>
                      </a:r>
                      <a:endParaRPr lang="es-CL" sz="1800" dirty="0">
                        <a:effectLst/>
                        <a:latin typeface="Carlito"/>
                        <a:ea typeface="Carlito"/>
                        <a:cs typeface="Carlito"/>
                      </a:endParaRPr>
                    </a:p>
                  </a:txBody>
                  <a:tcPr marL="0" marR="0" marT="0" marB="0"/>
                </a:tc>
                <a:tc>
                  <a:txBody>
                    <a:bodyPr/>
                    <a:lstStyle/>
                    <a:p>
                      <a:pPr marL="437515" marR="429895" algn="ctr">
                        <a:lnSpc>
                          <a:spcPts val="1360"/>
                        </a:lnSpc>
                        <a:spcAft>
                          <a:spcPts val="0"/>
                        </a:spcAft>
                      </a:pPr>
                      <a:endParaRPr lang="es-ES" sz="1800" dirty="0">
                        <a:effectLst/>
                        <a:latin typeface="Arial" panose="020B0604020202020204" pitchFamily="34" charset="0"/>
                        <a:cs typeface="Arial" panose="020B0604020202020204" pitchFamily="34" charset="0"/>
                      </a:endParaRPr>
                    </a:p>
                    <a:p>
                      <a:pPr marL="437515" marR="429895" algn="ctr">
                        <a:lnSpc>
                          <a:spcPts val="1360"/>
                        </a:lnSpc>
                        <a:spcAft>
                          <a:spcPts val="0"/>
                        </a:spcAft>
                      </a:pPr>
                      <a:r>
                        <a:rPr lang="es-ES" sz="1800" dirty="0">
                          <a:effectLst/>
                          <a:latin typeface="Arial" panose="020B0604020202020204" pitchFamily="34" charset="0"/>
                          <a:cs typeface="Arial" panose="020B0604020202020204" pitchFamily="34" charset="0"/>
                        </a:rPr>
                        <a:t>Jefes Técnicos</a:t>
                      </a:r>
                      <a:endParaRPr lang="es-CL" sz="18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840">
                        <a:lnSpc>
                          <a:spcPts val="1360"/>
                        </a:lnSpc>
                      </a:pPr>
                      <a:endParaRPr lang="es-ES" sz="1800" dirty="0">
                        <a:effectLst/>
                        <a:latin typeface="Arial" panose="020B0604020202020204" pitchFamily="34" charset="0"/>
                        <a:cs typeface="Arial" panose="020B0604020202020204" pitchFamily="34" charset="0"/>
                      </a:endParaRPr>
                    </a:p>
                    <a:p>
                      <a:pPr marL="1005840">
                        <a:lnSpc>
                          <a:spcPts val="1360"/>
                        </a:lnSpc>
                      </a:pPr>
                      <a:r>
                        <a:rPr lang="es-ES" sz="1800" dirty="0">
                          <a:effectLst/>
                          <a:latin typeface="Arial" panose="020B0604020202020204" pitchFamily="34" charset="0"/>
                          <a:cs typeface="Arial" panose="020B0604020202020204" pitchFamily="34" charset="0"/>
                        </a:rPr>
                        <a:t>03</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4287538575"/>
                  </a:ext>
                </a:extLst>
              </a:tr>
              <a:tr h="380036">
                <a:tc>
                  <a:txBody>
                    <a:bodyPr/>
                    <a:lstStyle/>
                    <a:p>
                      <a:pPr marL="201930" marR="198120" algn="ctr">
                        <a:lnSpc>
                          <a:spcPts val="1360"/>
                        </a:lnSpc>
                        <a:spcAft>
                          <a:spcPts val="0"/>
                        </a:spcAft>
                      </a:pPr>
                      <a:endParaRPr lang="es-ES" sz="1800" dirty="0">
                        <a:effectLst/>
                      </a:endParaRPr>
                    </a:p>
                    <a:p>
                      <a:pPr marL="201930" marR="198120" algn="ctr">
                        <a:lnSpc>
                          <a:spcPts val="1360"/>
                        </a:lnSpc>
                        <a:spcAft>
                          <a:spcPts val="0"/>
                        </a:spcAft>
                      </a:pPr>
                      <a:r>
                        <a:rPr lang="es-ES" sz="1800" dirty="0">
                          <a:effectLst/>
                        </a:rPr>
                        <a:t>Proyecto de Integración</a:t>
                      </a:r>
                      <a:endParaRPr lang="es-CL" sz="1800" dirty="0">
                        <a:effectLst/>
                        <a:latin typeface="Carlito"/>
                        <a:ea typeface="Carlito"/>
                        <a:cs typeface="Carlito"/>
                      </a:endParaRPr>
                    </a:p>
                  </a:txBody>
                  <a:tcPr marL="0" marR="0" marT="0" marB="0"/>
                </a:tc>
                <a:tc>
                  <a:txBody>
                    <a:bodyPr/>
                    <a:lstStyle/>
                    <a:p>
                      <a:pPr marL="437515" marR="429895" algn="ctr">
                        <a:lnSpc>
                          <a:spcPts val="1360"/>
                        </a:lnSpc>
                        <a:spcAft>
                          <a:spcPts val="0"/>
                        </a:spcAft>
                      </a:pPr>
                      <a:endParaRPr lang="es-ES" sz="1800" dirty="0">
                        <a:effectLst/>
                        <a:latin typeface="Arial" panose="020B0604020202020204" pitchFamily="34" charset="0"/>
                        <a:cs typeface="Arial" panose="020B0604020202020204" pitchFamily="34" charset="0"/>
                      </a:endParaRPr>
                    </a:p>
                    <a:p>
                      <a:pPr marL="437515" marR="429895" algn="ctr">
                        <a:lnSpc>
                          <a:spcPts val="1360"/>
                        </a:lnSpc>
                        <a:spcAft>
                          <a:spcPts val="0"/>
                        </a:spcAft>
                      </a:pPr>
                      <a:r>
                        <a:rPr lang="es-ES" sz="1800" dirty="0">
                          <a:effectLst/>
                          <a:latin typeface="Arial" panose="020B0604020202020204" pitchFamily="34" charset="0"/>
                          <a:cs typeface="Arial" panose="020B0604020202020204" pitchFamily="34" charset="0"/>
                        </a:rPr>
                        <a:t>Coordinadora PIE</a:t>
                      </a:r>
                      <a:endParaRPr lang="es-CL" sz="18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840">
                        <a:lnSpc>
                          <a:spcPts val="1360"/>
                        </a:lnSpc>
                      </a:pPr>
                      <a:endParaRPr lang="es-ES" sz="1800" dirty="0">
                        <a:effectLst/>
                        <a:latin typeface="Arial" panose="020B0604020202020204" pitchFamily="34" charset="0"/>
                        <a:cs typeface="Arial" panose="020B0604020202020204" pitchFamily="34" charset="0"/>
                      </a:endParaRPr>
                    </a:p>
                    <a:p>
                      <a:pPr marL="1005840">
                        <a:lnSpc>
                          <a:spcPts val="1360"/>
                        </a:lnSpc>
                      </a:pPr>
                      <a:r>
                        <a:rPr lang="es-ES" sz="1800" dirty="0">
                          <a:effectLst/>
                          <a:latin typeface="Arial" panose="020B0604020202020204" pitchFamily="34" charset="0"/>
                          <a:cs typeface="Arial" panose="020B0604020202020204" pitchFamily="34" charset="0"/>
                        </a:rPr>
                        <a:t>02</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103414464"/>
                  </a:ext>
                </a:extLst>
              </a:tr>
              <a:tr h="728834">
                <a:tc>
                  <a:txBody>
                    <a:bodyPr/>
                    <a:lstStyle/>
                    <a:p>
                      <a:pPr marL="201930" marR="198120" algn="ctr">
                        <a:lnSpc>
                          <a:spcPts val="1360"/>
                        </a:lnSpc>
                        <a:spcAft>
                          <a:spcPts val="0"/>
                        </a:spcAft>
                      </a:pPr>
                      <a:endParaRPr lang="es-ES" sz="1800" dirty="0">
                        <a:effectLst/>
                      </a:endParaRPr>
                    </a:p>
                    <a:p>
                      <a:pPr marL="201930" marR="198120" algn="ctr">
                        <a:lnSpc>
                          <a:spcPts val="1360"/>
                        </a:lnSpc>
                        <a:spcAft>
                          <a:spcPts val="0"/>
                        </a:spcAft>
                      </a:pPr>
                      <a:r>
                        <a:rPr lang="es-ES" sz="1800" dirty="0">
                          <a:effectLst/>
                        </a:rPr>
                        <a:t>Convivencia Escolar</a:t>
                      </a:r>
                      <a:endParaRPr lang="es-CL" sz="1800" dirty="0">
                        <a:effectLst/>
                        <a:latin typeface="Carlito"/>
                        <a:ea typeface="Carlito"/>
                        <a:cs typeface="Carlito"/>
                      </a:endParaRPr>
                    </a:p>
                  </a:txBody>
                  <a:tcPr marL="0" marR="0" marT="0" marB="0"/>
                </a:tc>
                <a:tc>
                  <a:txBody>
                    <a:bodyPr/>
                    <a:lstStyle/>
                    <a:p>
                      <a:pPr marL="437515" marR="429895" algn="ctr">
                        <a:lnSpc>
                          <a:spcPts val="1360"/>
                        </a:lnSpc>
                        <a:spcAft>
                          <a:spcPts val="0"/>
                        </a:spcAft>
                      </a:pPr>
                      <a:endParaRPr lang="es-ES" sz="1800" dirty="0">
                        <a:effectLst/>
                        <a:latin typeface="Arial" panose="020B0604020202020204" pitchFamily="34" charset="0"/>
                        <a:cs typeface="Arial" panose="020B0604020202020204" pitchFamily="34" charset="0"/>
                      </a:endParaRPr>
                    </a:p>
                    <a:p>
                      <a:pPr marL="437515" marR="429895" algn="ctr">
                        <a:lnSpc>
                          <a:spcPts val="1360"/>
                        </a:lnSpc>
                        <a:spcAft>
                          <a:spcPts val="0"/>
                        </a:spcAft>
                      </a:pPr>
                      <a:r>
                        <a:rPr lang="es-ES" sz="1800" dirty="0">
                          <a:effectLst/>
                          <a:latin typeface="Arial" panose="020B0604020202020204" pitchFamily="34" charset="0"/>
                          <a:cs typeface="Arial" panose="020B0604020202020204" pitchFamily="34" charset="0"/>
                        </a:rPr>
                        <a:t>Encargada de Convivencia Escolar</a:t>
                      </a:r>
                      <a:endParaRPr lang="es-CL" sz="18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840">
                        <a:lnSpc>
                          <a:spcPts val="1360"/>
                        </a:lnSpc>
                      </a:pPr>
                      <a:endParaRPr lang="es-ES" sz="1800" dirty="0">
                        <a:effectLst/>
                        <a:latin typeface="Arial" panose="020B0604020202020204" pitchFamily="34" charset="0"/>
                        <a:cs typeface="Arial" panose="020B0604020202020204" pitchFamily="34" charset="0"/>
                      </a:endParaRPr>
                    </a:p>
                    <a:p>
                      <a:pPr marL="1005840">
                        <a:lnSpc>
                          <a:spcPts val="1360"/>
                        </a:lnSpc>
                      </a:pPr>
                      <a:r>
                        <a:rPr lang="es-ES" sz="1800" dirty="0">
                          <a:effectLst/>
                          <a:latin typeface="Arial" panose="020B0604020202020204" pitchFamily="34" charset="0"/>
                          <a:cs typeface="Arial" panose="020B0604020202020204" pitchFamily="34" charset="0"/>
                        </a:rPr>
                        <a:t>01</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595640409"/>
                  </a:ext>
                </a:extLst>
              </a:tr>
              <a:tr h="380036">
                <a:tc>
                  <a:txBody>
                    <a:bodyPr/>
                    <a:lstStyle/>
                    <a:p>
                      <a:pPr marL="201930" marR="197485" algn="ctr">
                        <a:lnSpc>
                          <a:spcPts val="1360"/>
                        </a:lnSpc>
                        <a:spcAft>
                          <a:spcPts val="0"/>
                        </a:spcAft>
                      </a:pPr>
                      <a:endParaRPr lang="es-ES" sz="1800" dirty="0">
                        <a:effectLst/>
                      </a:endParaRPr>
                    </a:p>
                    <a:p>
                      <a:pPr marL="201930" marR="197485" algn="ctr">
                        <a:lnSpc>
                          <a:spcPts val="1360"/>
                        </a:lnSpc>
                        <a:spcAft>
                          <a:spcPts val="0"/>
                        </a:spcAft>
                      </a:pPr>
                      <a:r>
                        <a:rPr lang="es-ES" sz="1800" dirty="0">
                          <a:effectLst/>
                        </a:rPr>
                        <a:t>Orientación</a:t>
                      </a:r>
                      <a:endParaRPr lang="es-CL" sz="1800" dirty="0">
                        <a:effectLst/>
                        <a:latin typeface="Carlito"/>
                        <a:ea typeface="Carlito"/>
                        <a:cs typeface="Carlito"/>
                      </a:endParaRPr>
                    </a:p>
                  </a:txBody>
                  <a:tcPr marL="0" marR="0" marT="0" marB="0"/>
                </a:tc>
                <a:tc>
                  <a:txBody>
                    <a:bodyPr/>
                    <a:lstStyle/>
                    <a:p>
                      <a:pPr marL="439420" marR="429895" algn="ctr">
                        <a:lnSpc>
                          <a:spcPts val="1360"/>
                        </a:lnSpc>
                        <a:spcAft>
                          <a:spcPts val="0"/>
                        </a:spcAft>
                      </a:pPr>
                      <a:endParaRPr lang="es-ES" sz="1800" dirty="0">
                        <a:effectLst/>
                        <a:latin typeface="Arial" panose="020B0604020202020204" pitchFamily="34" charset="0"/>
                        <a:cs typeface="Arial" panose="020B0604020202020204" pitchFamily="34" charset="0"/>
                      </a:endParaRPr>
                    </a:p>
                    <a:p>
                      <a:pPr marL="439420" marR="429895" algn="ctr">
                        <a:lnSpc>
                          <a:spcPts val="1360"/>
                        </a:lnSpc>
                        <a:spcAft>
                          <a:spcPts val="0"/>
                        </a:spcAft>
                      </a:pPr>
                      <a:r>
                        <a:rPr lang="es-ES" sz="1800" dirty="0">
                          <a:effectLst/>
                          <a:latin typeface="Arial" panose="020B0604020202020204" pitchFamily="34" charset="0"/>
                          <a:cs typeface="Arial" panose="020B0604020202020204" pitchFamily="34" charset="0"/>
                        </a:rPr>
                        <a:t>Orientadora</a:t>
                      </a:r>
                      <a:endParaRPr lang="es-CL" sz="18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840">
                        <a:lnSpc>
                          <a:spcPts val="1360"/>
                        </a:lnSpc>
                      </a:pPr>
                      <a:endParaRPr lang="es-ES" sz="1800" dirty="0">
                        <a:effectLst/>
                        <a:latin typeface="Arial" panose="020B0604020202020204" pitchFamily="34" charset="0"/>
                        <a:cs typeface="Arial" panose="020B0604020202020204" pitchFamily="34" charset="0"/>
                      </a:endParaRPr>
                    </a:p>
                    <a:p>
                      <a:pPr marL="1005840">
                        <a:lnSpc>
                          <a:spcPts val="1360"/>
                        </a:lnSpc>
                      </a:pPr>
                      <a:r>
                        <a:rPr lang="es-ES" sz="1800" dirty="0">
                          <a:effectLst/>
                          <a:latin typeface="Arial" panose="020B0604020202020204" pitchFamily="34" charset="0"/>
                          <a:ea typeface="Carlito"/>
                          <a:cs typeface="Arial" panose="020B0604020202020204" pitchFamily="34" charset="0"/>
                        </a:rPr>
                        <a:t>01</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2035825954"/>
                  </a:ext>
                </a:extLst>
              </a:tr>
              <a:tr h="382639">
                <a:tc gridSpan="2">
                  <a:txBody>
                    <a:bodyPr/>
                    <a:lstStyle/>
                    <a:p>
                      <a:pPr marL="1934210" marR="1781175" algn="ctr">
                        <a:lnSpc>
                          <a:spcPts val="1375"/>
                        </a:lnSpc>
                        <a:spcAft>
                          <a:spcPts val="0"/>
                        </a:spcAft>
                      </a:pPr>
                      <a:endParaRPr lang="es-ES" sz="1800" dirty="0">
                        <a:effectLst/>
                        <a:latin typeface="Arial" panose="020B0604020202020204" pitchFamily="34" charset="0"/>
                        <a:cs typeface="Arial" panose="020B0604020202020204" pitchFamily="34" charset="0"/>
                      </a:endParaRPr>
                    </a:p>
                    <a:p>
                      <a:pPr marL="1934210" marR="1781175" algn="ctr">
                        <a:lnSpc>
                          <a:spcPts val="1375"/>
                        </a:lnSpc>
                        <a:spcAft>
                          <a:spcPts val="0"/>
                        </a:spcAft>
                      </a:pPr>
                      <a:r>
                        <a:rPr lang="es-ES" sz="1800" dirty="0">
                          <a:effectLst/>
                          <a:latin typeface="Arial" panose="020B0604020202020204" pitchFamily="34" charset="0"/>
                          <a:cs typeface="Arial" panose="020B0604020202020204" pitchFamily="34" charset="0"/>
                        </a:rPr>
                        <a:t>TOTAL</a:t>
                      </a:r>
                      <a:endParaRPr lang="es-CL" sz="1800" dirty="0">
                        <a:effectLst/>
                        <a:latin typeface="Arial" panose="020B0604020202020204" pitchFamily="34" charset="0"/>
                        <a:ea typeface="Carlito"/>
                        <a:cs typeface="Arial" panose="020B0604020202020204" pitchFamily="34" charset="0"/>
                      </a:endParaRPr>
                    </a:p>
                  </a:txBody>
                  <a:tcPr marL="0" marR="0" marT="0" marB="0"/>
                </a:tc>
                <a:tc hMerge="1">
                  <a:txBody>
                    <a:bodyPr/>
                    <a:lstStyle/>
                    <a:p>
                      <a:endParaRPr lang="es-CL"/>
                    </a:p>
                  </a:txBody>
                  <a:tcPr/>
                </a:tc>
                <a:tc>
                  <a:txBody>
                    <a:bodyPr/>
                    <a:lstStyle/>
                    <a:p>
                      <a:pPr marL="1005840">
                        <a:lnSpc>
                          <a:spcPts val="1375"/>
                        </a:lnSpc>
                      </a:pPr>
                      <a:endParaRPr lang="es-ES" sz="1800" dirty="0">
                        <a:effectLst/>
                        <a:latin typeface="Arial" panose="020B0604020202020204" pitchFamily="34" charset="0"/>
                        <a:cs typeface="Arial" panose="020B0604020202020204" pitchFamily="34" charset="0"/>
                      </a:endParaRPr>
                    </a:p>
                    <a:p>
                      <a:pPr marL="1005840">
                        <a:lnSpc>
                          <a:spcPts val="1375"/>
                        </a:lnSpc>
                      </a:pPr>
                      <a:r>
                        <a:rPr lang="es-ES" sz="1800" dirty="0">
                          <a:effectLst/>
                          <a:latin typeface="Arial" panose="020B0604020202020204" pitchFamily="34" charset="0"/>
                          <a:ea typeface="Carlito"/>
                          <a:cs typeface="Arial" panose="020B0604020202020204" pitchFamily="34" charset="0"/>
                        </a:rPr>
                        <a:t>10</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923137207"/>
                  </a:ext>
                </a:extLst>
              </a:tr>
            </a:tbl>
          </a:graphicData>
        </a:graphic>
      </p:graphicFrame>
    </p:spTree>
    <p:extLst>
      <p:ext uri="{BB962C8B-B14F-4D97-AF65-F5344CB8AC3E}">
        <p14:creationId xmlns:p14="http://schemas.microsoft.com/office/powerpoint/2010/main" val="294906599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7" name="CuadroTexto 6">
            <a:extLst>
              <a:ext uri="{FF2B5EF4-FFF2-40B4-BE49-F238E27FC236}">
                <a16:creationId xmlns:a16="http://schemas.microsoft.com/office/drawing/2014/main" id="{8440A792-3D0B-4714-9784-CC1D2A7458FB}"/>
              </a:ext>
            </a:extLst>
          </p:cNvPr>
          <p:cNvSpPr txBox="1"/>
          <p:nvPr/>
        </p:nvSpPr>
        <p:spPr>
          <a:xfrm>
            <a:off x="393327" y="212736"/>
            <a:ext cx="6192370" cy="369332"/>
          </a:xfrm>
          <a:prstGeom prst="rect">
            <a:avLst/>
          </a:prstGeom>
          <a:noFill/>
        </p:spPr>
        <p:txBody>
          <a:bodyPr wrap="square">
            <a:spAutoFit/>
          </a:bodyPr>
          <a:lstStyle/>
          <a:p>
            <a:pPr lvl="0">
              <a:spcBef>
                <a:spcPts val="260"/>
              </a:spcBef>
              <a:spcAft>
                <a:spcPts val="0"/>
              </a:spcAft>
              <a:buSzPts val="1200"/>
              <a:tabLst>
                <a:tab pos="835025" algn="l"/>
              </a:tabLst>
            </a:pPr>
            <a:r>
              <a:rPr lang="es-ES" sz="1800" b="1" dirty="0">
                <a:solidFill>
                  <a:schemeClr val="accent1">
                    <a:lumMod val="75000"/>
                  </a:schemeClr>
                </a:solidFill>
                <a:effectLst/>
                <a:latin typeface="Arial" panose="020B0604020202020204" pitchFamily="34" charset="0"/>
                <a:ea typeface="Carlito"/>
                <a:cs typeface="Carlito"/>
              </a:rPr>
              <a:t>ESTAMENTOS, CARGOS Y</a:t>
            </a:r>
            <a:r>
              <a:rPr lang="es-ES" sz="1800" b="1" spc="-20" dirty="0">
                <a:solidFill>
                  <a:schemeClr val="accent1">
                    <a:lumMod val="75000"/>
                  </a:schemeClr>
                </a:solidFill>
                <a:effectLst/>
                <a:latin typeface="Arial" panose="020B0604020202020204" pitchFamily="34" charset="0"/>
                <a:ea typeface="Carlito"/>
                <a:cs typeface="Carlito"/>
              </a:rPr>
              <a:t> </a:t>
            </a:r>
            <a:r>
              <a:rPr lang="es-ES" sz="1800" b="1" dirty="0">
                <a:solidFill>
                  <a:schemeClr val="accent1">
                    <a:lumMod val="75000"/>
                  </a:schemeClr>
                </a:solidFill>
                <a:effectLst/>
                <a:latin typeface="Arial" panose="020B0604020202020204" pitchFamily="34" charset="0"/>
                <a:ea typeface="Carlito"/>
                <a:cs typeface="Carlito"/>
              </a:rPr>
              <a:t>FUNCIONARIOS</a:t>
            </a:r>
            <a:endParaRPr lang="es-CL" sz="1600" dirty="0">
              <a:solidFill>
                <a:schemeClr val="accent1">
                  <a:lumMod val="75000"/>
                </a:schemeClr>
              </a:solidFill>
              <a:effectLst/>
              <a:latin typeface="Carlito"/>
              <a:ea typeface="Carlito"/>
              <a:cs typeface="Carlito"/>
            </a:endParaRPr>
          </a:p>
        </p:txBody>
      </p:sp>
      <p:graphicFrame>
        <p:nvGraphicFramePr>
          <p:cNvPr id="2" name="Tabla 1">
            <a:extLst>
              <a:ext uri="{FF2B5EF4-FFF2-40B4-BE49-F238E27FC236}">
                <a16:creationId xmlns:a16="http://schemas.microsoft.com/office/drawing/2014/main" id="{A18D5B15-29C9-4CE2-B6FE-FA825B5DC7A6}"/>
              </a:ext>
            </a:extLst>
          </p:cNvPr>
          <p:cNvGraphicFramePr>
            <a:graphicFrameLocks noGrp="1"/>
          </p:cNvGraphicFramePr>
          <p:nvPr>
            <p:extLst>
              <p:ext uri="{D42A27DB-BD31-4B8C-83A1-F6EECF244321}">
                <p14:modId xmlns:p14="http://schemas.microsoft.com/office/powerpoint/2010/main" val="426458385"/>
              </p:ext>
            </p:extLst>
          </p:nvPr>
        </p:nvGraphicFramePr>
        <p:xfrm>
          <a:off x="1201329" y="954275"/>
          <a:ext cx="9139459" cy="4502419"/>
        </p:xfrm>
        <a:graphic>
          <a:graphicData uri="http://schemas.openxmlformats.org/drawingml/2006/table">
            <a:tbl>
              <a:tblPr firstRow="1" firstCol="1" lastRow="1" lastCol="1" bandRow="1" bandCol="1">
                <a:tableStyleId>{5C22544A-7EE6-4342-B048-85BDC9FD1C3A}</a:tableStyleId>
              </a:tblPr>
              <a:tblGrid>
                <a:gridCol w="3039612">
                  <a:extLst>
                    <a:ext uri="{9D8B030D-6E8A-4147-A177-3AD203B41FA5}">
                      <a16:colId xmlns:a16="http://schemas.microsoft.com/office/drawing/2014/main" val="857837422"/>
                    </a:ext>
                  </a:extLst>
                </a:gridCol>
                <a:gridCol w="3041406">
                  <a:extLst>
                    <a:ext uri="{9D8B030D-6E8A-4147-A177-3AD203B41FA5}">
                      <a16:colId xmlns:a16="http://schemas.microsoft.com/office/drawing/2014/main" val="492438263"/>
                    </a:ext>
                  </a:extLst>
                </a:gridCol>
                <a:gridCol w="3058441">
                  <a:extLst>
                    <a:ext uri="{9D8B030D-6E8A-4147-A177-3AD203B41FA5}">
                      <a16:colId xmlns:a16="http://schemas.microsoft.com/office/drawing/2014/main" val="279340431"/>
                    </a:ext>
                  </a:extLst>
                </a:gridCol>
              </a:tblGrid>
              <a:tr h="379330">
                <a:tc gridSpan="3">
                  <a:txBody>
                    <a:bodyPr/>
                    <a:lstStyle/>
                    <a:p>
                      <a:pPr marL="2502535" marR="2498725" algn="ctr">
                        <a:lnSpc>
                          <a:spcPct val="150000"/>
                        </a:lnSpc>
                        <a:spcAft>
                          <a:spcPts val="0"/>
                        </a:spcAft>
                      </a:pPr>
                      <a:r>
                        <a:rPr lang="es-ES" sz="1800" dirty="0">
                          <a:effectLst/>
                          <a:latin typeface="Arial" panose="020B0604020202020204" pitchFamily="34" charset="0"/>
                          <a:cs typeface="Arial" panose="020B0604020202020204" pitchFamily="34" charset="0"/>
                        </a:rPr>
                        <a:t>ESTAMENTO DOCENTE</a:t>
                      </a:r>
                      <a:endParaRPr lang="es-CL" sz="1800" dirty="0">
                        <a:effectLst/>
                        <a:latin typeface="Arial" panose="020B0604020202020204" pitchFamily="34" charset="0"/>
                        <a:ea typeface="Carlito"/>
                        <a:cs typeface="Arial" panose="020B0604020202020204" pitchFamily="34" charset="0"/>
                      </a:endParaRPr>
                    </a:p>
                  </a:txBody>
                  <a:tcPr marL="0" marR="0" marT="0" marB="0"/>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917533389"/>
                  </a:ext>
                </a:extLst>
              </a:tr>
              <a:tr h="562430">
                <a:tc>
                  <a:txBody>
                    <a:bodyPr/>
                    <a:lstStyle/>
                    <a:p>
                      <a:pPr marL="135890" marR="131445" algn="ctr">
                        <a:lnSpc>
                          <a:spcPct val="150000"/>
                        </a:lnSpc>
                        <a:spcAft>
                          <a:spcPts val="0"/>
                        </a:spcAft>
                      </a:pPr>
                      <a:r>
                        <a:rPr lang="es-ES" sz="1800">
                          <a:effectLst/>
                        </a:rPr>
                        <a:t>ESTAMENTO</a:t>
                      </a:r>
                      <a:endParaRPr lang="es-CL" sz="1800">
                        <a:effectLst/>
                        <a:latin typeface="Carlito"/>
                        <a:ea typeface="Carlito"/>
                        <a:cs typeface="Carlito"/>
                      </a:endParaRPr>
                    </a:p>
                  </a:txBody>
                  <a:tcPr marL="0" marR="0" marT="0" marB="0"/>
                </a:tc>
                <a:tc>
                  <a:txBody>
                    <a:bodyPr/>
                    <a:lstStyle/>
                    <a:p>
                      <a:pPr marL="106045" marR="97790" algn="ctr">
                        <a:lnSpc>
                          <a:spcPct val="150000"/>
                        </a:lnSpc>
                        <a:spcAft>
                          <a:spcPts val="0"/>
                        </a:spcAft>
                      </a:pPr>
                      <a:r>
                        <a:rPr lang="es-ES" sz="1800" dirty="0">
                          <a:effectLst/>
                          <a:latin typeface="Arial" panose="020B0604020202020204" pitchFamily="34" charset="0"/>
                          <a:cs typeface="Arial" panose="020B0604020202020204" pitchFamily="34" charset="0"/>
                        </a:rPr>
                        <a:t>CARGO</a:t>
                      </a:r>
                      <a:endParaRPr lang="es-CL" sz="1800" dirty="0">
                        <a:effectLst/>
                        <a:latin typeface="Arial" panose="020B0604020202020204" pitchFamily="34" charset="0"/>
                        <a:ea typeface="Carlito"/>
                        <a:cs typeface="Arial" panose="020B0604020202020204" pitchFamily="34" charset="0"/>
                      </a:endParaRPr>
                    </a:p>
                  </a:txBody>
                  <a:tcPr marL="0" marR="0" marT="0" marB="0"/>
                </a:tc>
                <a:tc>
                  <a:txBody>
                    <a:bodyPr/>
                    <a:lstStyle/>
                    <a:p>
                      <a:pPr marL="459105" marR="454025" algn="ctr">
                        <a:lnSpc>
                          <a:spcPct val="100000"/>
                        </a:lnSpc>
                        <a:spcAft>
                          <a:spcPts val="0"/>
                        </a:spcAft>
                      </a:pPr>
                      <a:r>
                        <a:rPr lang="es-ES" sz="1600" dirty="0">
                          <a:effectLst/>
                          <a:latin typeface="Arial" panose="020B0604020202020204" pitchFamily="34" charset="0"/>
                          <a:cs typeface="Arial" panose="020B0604020202020204" pitchFamily="34" charset="0"/>
                        </a:rPr>
                        <a:t>CANTIDAD DE</a:t>
                      </a:r>
                      <a:endParaRPr lang="es-CL" sz="1600" dirty="0">
                        <a:effectLst/>
                        <a:latin typeface="Arial" panose="020B0604020202020204" pitchFamily="34" charset="0"/>
                        <a:cs typeface="Arial" panose="020B0604020202020204" pitchFamily="34" charset="0"/>
                      </a:endParaRPr>
                    </a:p>
                    <a:p>
                      <a:pPr marL="459740" marR="454025" algn="ctr">
                        <a:lnSpc>
                          <a:spcPct val="100000"/>
                        </a:lnSpc>
                        <a:spcAft>
                          <a:spcPts val="0"/>
                        </a:spcAft>
                      </a:pPr>
                      <a:r>
                        <a:rPr lang="es-ES" sz="1600" dirty="0">
                          <a:effectLst/>
                          <a:latin typeface="Arial" panose="020B0604020202020204" pitchFamily="34" charset="0"/>
                          <a:cs typeface="Arial" panose="020B0604020202020204" pitchFamily="34" charset="0"/>
                        </a:rPr>
                        <a:t>FUNCIONARIOS/AS</a:t>
                      </a:r>
                      <a:endParaRPr lang="es-CL" sz="16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2713556011"/>
                  </a:ext>
                </a:extLst>
              </a:tr>
              <a:tr h="510989">
                <a:tc>
                  <a:txBody>
                    <a:bodyPr/>
                    <a:lstStyle/>
                    <a:p>
                      <a:pPr marL="807720" marR="108585" indent="-681990" algn="just">
                        <a:lnSpc>
                          <a:spcPct val="100000"/>
                        </a:lnSpc>
                        <a:spcAft>
                          <a:spcPts val="0"/>
                        </a:spcAft>
                      </a:pPr>
                      <a:r>
                        <a:rPr lang="es-ES" sz="1800" dirty="0">
                          <a:effectLst/>
                        </a:rPr>
                        <a:t>Docentes de aula con Jefatura de curso</a:t>
                      </a:r>
                      <a:endParaRPr lang="es-CL" sz="1800" dirty="0">
                        <a:effectLst/>
                        <a:latin typeface="Carlito"/>
                        <a:ea typeface="Carlito"/>
                        <a:cs typeface="Carlito"/>
                      </a:endParaRPr>
                    </a:p>
                  </a:txBody>
                  <a:tcPr marL="0" marR="0" marT="0" marB="0"/>
                </a:tc>
                <a:tc>
                  <a:txBody>
                    <a:bodyPr/>
                    <a:lstStyle/>
                    <a:p>
                      <a:pPr marL="106045" marR="97155" algn="ctr">
                        <a:lnSpc>
                          <a:spcPct val="150000"/>
                        </a:lnSpc>
                        <a:spcAft>
                          <a:spcPts val="0"/>
                        </a:spcAft>
                      </a:pPr>
                      <a:r>
                        <a:rPr lang="es-ES" sz="1800" dirty="0">
                          <a:effectLst/>
                          <a:latin typeface="Arial" panose="020B0604020202020204" pitchFamily="34" charset="0"/>
                          <a:cs typeface="Arial" panose="020B0604020202020204" pitchFamily="34" charset="0"/>
                        </a:rPr>
                        <a:t>Profesores jefes</a:t>
                      </a:r>
                      <a:endParaRPr lang="es-CL" sz="1800" dirty="0">
                        <a:effectLst/>
                        <a:latin typeface="Arial" panose="020B0604020202020204" pitchFamily="34" charset="0"/>
                        <a:ea typeface="Carlito"/>
                        <a:cs typeface="Arial" panose="020B0604020202020204" pitchFamily="34" charset="0"/>
                      </a:endParaRPr>
                    </a:p>
                  </a:txBody>
                  <a:tcPr marL="0" marR="0" marT="0" marB="0"/>
                </a:tc>
                <a:tc>
                  <a:txBody>
                    <a:bodyPr/>
                    <a:lstStyle/>
                    <a:p>
                      <a:pPr marR="997585" algn="r">
                        <a:lnSpc>
                          <a:spcPct val="150000"/>
                        </a:lnSpc>
                      </a:pPr>
                      <a:r>
                        <a:rPr lang="es-ES" sz="1800" dirty="0">
                          <a:effectLst/>
                          <a:latin typeface="Arial" panose="020B0604020202020204" pitchFamily="34" charset="0"/>
                          <a:cs typeface="Arial" panose="020B0604020202020204" pitchFamily="34" charset="0"/>
                        </a:rPr>
                        <a:t>23</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2608910621"/>
                  </a:ext>
                </a:extLst>
              </a:tr>
              <a:tr h="510989">
                <a:tc>
                  <a:txBody>
                    <a:bodyPr/>
                    <a:lstStyle/>
                    <a:p>
                      <a:pPr marL="135890" marR="133350" algn="ctr">
                        <a:lnSpc>
                          <a:spcPct val="150000"/>
                        </a:lnSpc>
                        <a:spcBef>
                          <a:spcPts val="5"/>
                        </a:spcBef>
                        <a:spcAft>
                          <a:spcPts val="0"/>
                        </a:spcAft>
                      </a:pPr>
                      <a:r>
                        <a:rPr lang="es-CL" sz="1800" dirty="0">
                          <a:effectLst/>
                          <a:latin typeface="Carlito"/>
                          <a:ea typeface="Carlito"/>
                          <a:cs typeface="Carlito"/>
                        </a:rPr>
                        <a:t>Educadoras de Párvulos</a:t>
                      </a:r>
                    </a:p>
                  </a:txBody>
                  <a:tcPr marL="0" marR="0" marT="0" marB="0"/>
                </a:tc>
                <a:tc>
                  <a:txBody>
                    <a:bodyPr/>
                    <a:lstStyle/>
                    <a:p>
                      <a:pPr marL="106045" marR="97790" lvl="0" indent="0" algn="ctr" defTabSz="914400" rtl="0" eaLnBrk="1" fontAlgn="auto" latinLnBrk="0" hangingPunct="1">
                        <a:lnSpc>
                          <a:spcPct val="150000"/>
                        </a:lnSpc>
                        <a:spcBef>
                          <a:spcPts val="5"/>
                        </a:spcBef>
                        <a:spcAft>
                          <a:spcPts val="0"/>
                        </a:spcAft>
                        <a:buClrTx/>
                        <a:buSzTx/>
                        <a:buFontTx/>
                        <a:buNone/>
                        <a:tabLst/>
                        <a:defRPr/>
                      </a:pPr>
                      <a:r>
                        <a:rPr lang="es-CL" sz="1800" dirty="0">
                          <a:effectLst/>
                          <a:latin typeface="Carlito"/>
                          <a:ea typeface="Carlito"/>
                          <a:cs typeface="Carlito"/>
                        </a:rPr>
                        <a:t>Educadoras de Párvulos</a:t>
                      </a:r>
                    </a:p>
                  </a:txBody>
                  <a:tcPr marL="0" marR="0" marT="0" marB="0"/>
                </a:tc>
                <a:tc>
                  <a:txBody>
                    <a:bodyPr/>
                    <a:lstStyle/>
                    <a:p>
                      <a:pPr marR="997585" algn="r">
                        <a:lnSpc>
                          <a:spcPct val="150000"/>
                        </a:lnSpc>
                        <a:spcBef>
                          <a:spcPts val="5"/>
                        </a:spcBef>
                        <a:spcAft>
                          <a:spcPts val="0"/>
                        </a:spcAft>
                      </a:pPr>
                      <a:r>
                        <a:rPr lang="es-CL" sz="1800" dirty="0">
                          <a:effectLst/>
                          <a:latin typeface="Arial" panose="020B0604020202020204" pitchFamily="34" charset="0"/>
                          <a:ea typeface="Carlito"/>
                          <a:cs typeface="Arial" panose="020B0604020202020204" pitchFamily="34" charset="0"/>
                        </a:rPr>
                        <a:t>5</a:t>
                      </a:r>
                    </a:p>
                  </a:txBody>
                  <a:tcPr marL="0" marR="0" marT="0" marB="0"/>
                </a:tc>
                <a:extLst>
                  <a:ext uri="{0D108BD9-81ED-4DB2-BD59-A6C34878D82A}">
                    <a16:rowId xmlns:a16="http://schemas.microsoft.com/office/drawing/2014/main" val="3005288563"/>
                  </a:ext>
                </a:extLst>
              </a:tr>
              <a:tr h="381929">
                <a:tc>
                  <a:txBody>
                    <a:bodyPr/>
                    <a:lstStyle/>
                    <a:p>
                      <a:pPr marL="135890" marR="133350" algn="ctr">
                        <a:lnSpc>
                          <a:spcPct val="150000"/>
                        </a:lnSpc>
                        <a:spcBef>
                          <a:spcPts val="5"/>
                        </a:spcBef>
                        <a:spcAft>
                          <a:spcPts val="0"/>
                        </a:spcAft>
                      </a:pPr>
                      <a:r>
                        <a:rPr lang="es-ES" sz="1800" dirty="0">
                          <a:effectLst/>
                        </a:rPr>
                        <a:t>Docentes de aula sin Jefatura</a:t>
                      </a:r>
                      <a:endParaRPr lang="es-CL" sz="1800" dirty="0">
                        <a:effectLst/>
                        <a:latin typeface="Carlito"/>
                        <a:ea typeface="Carlito"/>
                        <a:cs typeface="Carlito"/>
                      </a:endParaRPr>
                    </a:p>
                  </a:txBody>
                  <a:tcPr marL="0" marR="0" marT="0" marB="0"/>
                </a:tc>
                <a:tc>
                  <a:txBody>
                    <a:bodyPr/>
                    <a:lstStyle/>
                    <a:p>
                      <a:pPr marL="106045" marR="97790" algn="ctr">
                        <a:lnSpc>
                          <a:spcPct val="150000"/>
                        </a:lnSpc>
                        <a:spcBef>
                          <a:spcPts val="5"/>
                        </a:spcBef>
                        <a:spcAft>
                          <a:spcPts val="0"/>
                        </a:spcAft>
                      </a:pPr>
                      <a:r>
                        <a:rPr lang="es-ES" sz="1800" dirty="0">
                          <a:effectLst/>
                          <a:latin typeface="Arial" panose="020B0604020202020204" pitchFamily="34" charset="0"/>
                          <a:cs typeface="Arial" panose="020B0604020202020204" pitchFamily="34" charset="0"/>
                        </a:rPr>
                        <a:t>Profesores de Asignatura</a:t>
                      </a:r>
                      <a:endParaRPr lang="es-CL" sz="1800" dirty="0">
                        <a:effectLst/>
                        <a:latin typeface="Arial" panose="020B0604020202020204" pitchFamily="34" charset="0"/>
                        <a:ea typeface="Carlito"/>
                        <a:cs typeface="Arial" panose="020B0604020202020204" pitchFamily="34" charset="0"/>
                      </a:endParaRPr>
                    </a:p>
                  </a:txBody>
                  <a:tcPr marL="0" marR="0" marT="0" marB="0"/>
                </a:tc>
                <a:tc>
                  <a:txBody>
                    <a:bodyPr/>
                    <a:lstStyle/>
                    <a:p>
                      <a:pPr marR="997585" algn="r">
                        <a:lnSpc>
                          <a:spcPct val="150000"/>
                        </a:lnSpc>
                        <a:spcBef>
                          <a:spcPts val="5"/>
                        </a:spcBef>
                        <a:spcAft>
                          <a:spcPts val="0"/>
                        </a:spcAft>
                      </a:pPr>
                      <a:r>
                        <a:rPr lang="es-ES" sz="1800" dirty="0">
                          <a:effectLst/>
                          <a:latin typeface="Arial" panose="020B0604020202020204" pitchFamily="34" charset="0"/>
                          <a:cs typeface="Arial" panose="020B0604020202020204" pitchFamily="34" charset="0"/>
                        </a:rPr>
                        <a:t>15</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2703119541"/>
                  </a:ext>
                </a:extLst>
              </a:tr>
              <a:tr h="379330">
                <a:tc>
                  <a:txBody>
                    <a:bodyPr/>
                    <a:lstStyle/>
                    <a:p>
                      <a:pPr marL="135890" marR="132715" algn="ctr">
                        <a:lnSpc>
                          <a:spcPct val="150000"/>
                        </a:lnSpc>
                        <a:spcAft>
                          <a:spcPts val="0"/>
                        </a:spcAft>
                      </a:pPr>
                      <a:r>
                        <a:rPr lang="es-ES" sz="1800">
                          <a:effectLst/>
                        </a:rPr>
                        <a:t>PIE</a:t>
                      </a:r>
                      <a:endParaRPr lang="es-CL" sz="1800">
                        <a:effectLst/>
                        <a:latin typeface="Carlito"/>
                        <a:ea typeface="Carlito"/>
                        <a:cs typeface="Carlito"/>
                      </a:endParaRPr>
                    </a:p>
                  </a:txBody>
                  <a:tcPr marL="0" marR="0" marT="0" marB="0"/>
                </a:tc>
                <a:tc>
                  <a:txBody>
                    <a:bodyPr/>
                    <a:lstStyle/>
                    <a:p>
                      <a:pPr marL="106045" marR="99695" algn="ctr">
                        <a:lnSpc>
                          <a:spcPct val="150000"/>
                        </a:lnSpc>
                        <a:spcAft>
                          <a:spcPts val="0"/>
                        </a:spcAft>
                      </a:pPr>
                      <a:r>
                        <a:rPr lang="es-ES" sz="1800" dirty="0">
                          <a:effectLst/>
                          <a:latin typeface="Arial" panose="020B0604020202020204" pitchFamily="34" charset="0"/>
                          <a:cs typeface="Arial" panose="020B0604020202020204" pitchFamily="34" charset="0"/>
                        </a:rPr>
                        <a:t>Profesores/as diferenciales</a:t>
                      </a:r>
                      <a:endParaRPr lang="es-CL" sz="1800" dirty="0">
                        <a:effectLst/>
                        <a:latin typeface="Arial" panose="020B0604020202020204" pitchFamily="34" charset="0"/>
                        <a:ea typeface="Carlito"/>
                        <a:cs typeface="Arial" panose="020B0604020202020204" pitchFamily="34" charset="0"/>
                      </a:endParaRPr>
                    </a:p>
                  </a:txBody>
                  <a:tcPr marL="0" marR="0" marT="0" marB="0"/>
                </a:tc>
                <a:tc>
                  <a:txBody>
                    <a:bodyPr/>
                    <a:lstStyle/>
                    <a:p>
                      <a:pPr marR="1036955" algn="r">
                        <a:lnSpc>
                          <a:spcPct val="150000"/>
                        </a:lnSpc>
                      </a:pPr>
                      <a:r>
                        <a:rPr lang="es-ES" sz="1800" dirty="0">
                          <a:effectLst/>
                          <a:latin typeface="Arial" panose="020B0604020202020204" pitchFamily="34" charset="0"/>
                          <a:ea typeface="Carlito"/>
                          <a:cs typeface="Arial" panose="020B0604020202020204" pitchFamily="34" charset="0"/>
                        </a:rPr>
                        <a:t>11</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320821650"/>
                  </a:ext>
                </a:extLst>
              </a:tr>
              <a:tr h="379330">
                <a:tc>
                  <a:txBody>
                    <a:bodyPr/>
                    <a:lstStyle/>
                    <a:p>
                      <a:pPr marL="135890" marR="130175" algn="ctr">
                        <a:lnSpc>
                          <a:spcPct val="150000"/>
                        </a:lnSpc>
                        <a:spcAft>
                          <a:spcPts val="0"/>
                        </a:spcAft>
                      </a:pPr>
                      <a:r>
                        <a:rPr lang="es-ES" sz="1800" dirty="0">
                          <a:effectLst/>
                        </a:rPr>
                        <a:t>Biblioteca CRA</a:t>
                      </a:r>
                      <a:endParaRPr lang="es-CL" sz="1800" dirty="0">
                        <a:effectLst/>
                        <a:latin typeface="Carlito"/>
                        <a:ea typeface="Carlito"/>
                        <a:cs typeface="Carlito"/>
                      </a:endParaRPr>
                    </a:p>
                  </a:txBody>
                  <a:tcPr marL="0" marR="0" marT="0" marB="0"/>
                </a:tc>
                <a:tc>
                  <a:txBody>
                    <a:bodyPr/>
                    <a:lstStyle/>
                    <a:p>
                      <a:pPr marL="105410" marR="99695" algn="ctr">
                        <a:lnSpc>
                          <a:spcPct val="150000"/>
                        </a:lnSpc>
                        <a:spcAft>
                          <a:spcPts val="0"/>
                        </a:spcAft>
                      </a:pPr>
                      <a:r>
                        <a:rPr lang="es-ES" sz="1800">
                          <a:effectLst/>
                          <a:latin typeface="Arial" panose="020B0604020202020204" pitchFamily="34" charset="0"/>
                          <a:cs typeface="Arial" panose="020B0604020202020204" pitchFamily="34" charset="0"/>
                        </a:rPr>
                        <a:t>Coordinadora Biblioteca CRA</a:t>
                      </a:r>
                      <a:endParaRPr lang="es-CL" sz="1800">
                        <a:effectLst/>
                        <a:latin typeface="Arial" panose="020B0604020202020204" pitchFamily="34" charset="0"/>
                        <a:ea typeface="Carlito"/>
                        <a:cs typeface="Arial" panose="020B0604020202020204" pitchFamily="34" charset="0"/>
                      </a:endParaRPr>
                    </a:p>
                  </a:txBody>
                  <a:tcPr marL="0" marR="0" marT="0" marB="0"/>
                </a:tc>
                <a:tc>
                  <a:txBody>
                    <a:bodyPr/>
                    <a:lstStyle/>
                    <a:p>
                      <a:pPr marR="1036955" algn="r">
                        <a:lnSpc>
                          <a:spcPct val="150000"/>
                        </a:lnSpc>
                      </a:pPr>
                      <a:r>
                        <a:rPr lang="es-ES" sz="1800" dirty="0">
                          <a:effectLst/>
                          <a:latin typeface="Arial" panose="020B0604020202020204" pitchFamily="34" charset="0"/>
                          <a:cs typeface="Arial" panose="020B0604020202020204" pitchFamily="34" charset="0"/>
                        </a:rPr>
                        <a:t>1</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69273255"/>
                  </a:ext>
                </a:extLst>
              </a:tr>
              <a:tr h="381929">
                <a:tc>
                  <a:txBody>
                    <a:bodyPr/>
                    <a:lstStyle/>
                    <a:p>
                      <a:pPr marL="135890" marR="132715" algn="ctr">
                        <a:lnSpc>
                          <a:spcPct val="150000"/>
                        </a:lnSpc>
                        <a:spcBef>
                          <a:spcPts val="5"/>
                        </a:spcBef>
                        <a:spcAft>
                          <a:spcPts val="0"/>
                        </a:spcAft>
                      </a:pPr>
                      <a:r>
                        <a:rPr lang="es-ES" sz="1800">
                          <a:effectLst/>
                        </a:rPr>
                        <a:t>Unidad ENLACES</a:t>
                      </a:r>
                      <a:endParaRPr lang="es-CL" sz="1800">
                        <a:effectLst/>
                        <a:latin typeface="Carlito"/>
                        <a:ea typeface="Carlito"/>
                        <a:cs typeface="Carlito"/>
                      </a:endParaRPr>
                    </a:p>
                  </a:txBody>
                  <a:tcPr marL="0" marR="0" marT="0" marB="0"/>
                </a:tc>
                <a:tc>
                  <a:txBody>
                    <a:bodyPr/>
                    <a:lstStyle/>
                    <a:p>
                      <a:pPr marL="104775" marR="99695" algn="ctr">
                        <a:lnSpc>
                          <a:spcPct val="150000"/>
                        </a:lnSpc>
                        <a:spcBef>
                          <a:spcPts val="5"/>
                        </a:spcBef>
                        <a:spcAft>
                          <a:spcPts val="0"/>
                        </a:spcAft>
                      </a:pPr>
                      <a:r>
                        <a:rPr lang="es-ES" sz="1800">
                          <a:effectLst/>
                          <a:latin typeface="Arial" panose="020B0604020202020204" pitchFamily="34" charset="0"/>
                          <a:cs typeface="Arial" panose="020B0604020202020204" pitchFamily="34" charset="0"/>
                        </a:rPr>
                        <a:t>Coordinador Unidad</a:t>
                      </a:r>
                      <a:endParaRPr lang="es-CL" sz="1800">
                        <a:effectLst/>
                        <a:latin typeface="Arial" panose="020B0604020202020204" pitchFamily="34" charset="0"/>
                        <a:ea typeface="Carlito"/>
                        <a:cs typeface="Arial" panose="020B0604020202020204" pitchFamily="34" charset="0"/>
                      </a:endParaRPr>
                    </a:p>
                  </a:txBody>
                  <a:tcPr marL="0" marR="0" marT="0" marB="0"/>
                </a:tc>
                <a:tc>
                  <a:txBody>
                    <a:bodyPr/>
                    <a:lstStyle/>
                    <a:p>
                      <a:pPr marR="1036955" algn="r">
                        <a:lnSpc>
                          <a:spcPct val="150000"/>
                        </a:lnSpc>
                        <a:spcBef>
                          <a:spcPts val="5"/>
                        </a:spcBef>
                        <a:spcAft>
                          <a:spcPts val="0"/>
                        </a:spcAft>
                      </a:pPr>
                      <a:r>
                        <a:rPr lang="es-ES" sz="1800" dirty="0">
                          <a:effectLst/>
                          <a:latin typeface="Arial" panose="020B0604020202020204" pitchFamily="34" charset="0"/>
                          <a:cs typeface="Arial" panose="020B0604020202020204" pitchFamily="34" charset="0"/>
                        </a:rPr>
                        <a:t>1</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3365851685"/>
                  </a:ext>
                </a:extLst>
              </a:tr>
              <a:tr h="379330">
                <a:tc gridSpan="2">
                  <a:txBody>
                    <a:bodyPr/>
                    <a:lstStyle/>
                    <a:p>
                      <a:pPr marL="1934210" marR="1064260" algn="ctr">
                        <a:lnSpc>
                          <a:spcPct val="150000"/>
                        </a:lnSpc>
                        <a:spcAft>
                          <a:spcPts val="0"/>
                        </a:spcAft>
                      </a:pPr>
                      <a:r>
                        <a:rPr lang="es-ES" sz="1800">
                          <a:effectLst/>
                          <a:latin typeface="Arial" panose="020B0604020202020204" pitchFamily="34" charset="0"/>
                          <a:cs typeface="Arial" panose="020B0604020202020204" pitchFamily="34" charset="0"/>
                        </a:rPr>
                        <a:t>TOTAL</a:t>
                      </a:r>
                      <a:endParaRPr lang="es-CL" sz="1800">
                        <a:effectLst/>
                        <a:latin typeface="Arial" panose="020B0604020202020204" pitchFamily="34" charset="0"/>
                        <a:ea typeface="Carlito"/>
                        <a:cs typeface="Arial" panose="020B0604020202020204" pitchFamily="34" charset="0"/>
                      </a:endParaRPr>
                    </a:p>
                  </a:txBody>
                  <a:tcPr marL="0" marR="0" marT="0" marB="0"/>
                </a:tc>
                <a:tc hMerge="1">
                  <a:txBody>
                    <a:bodyPr/>
                    <a:lstStyle/>
                    <a:p>
                      <a:endParaRPr lang="es-CL"/>
                    </a:p>
                  </a:txBody>
                  <a:tcPr/>
                </a:tc>
                <a:tc>
                  <a:txBody>
                    <a:bodyPr/>
                    <a:lstStyle/>
                    <a:p>
                      <a:pPr marR="997585" algn="r">
                        <a:lnSpc>
                          <a:spcPct val="150000"/>
                        </a:lnSpc>
                      </a:pPr>
                      <a:r>
                        <a:rPr lang="es-ES" sz="1800" dirty="0">
                          <a:effectLst/>
                          <a:latin typeface="Arial" panose="020B0604020202020204" pitchFamily="34" charset="0"/>
                          <a:ea typeface="Carlito"/>
                          <a:cs typeface="Arial" panose="020B0604020202020204" pitchFamily="34" charset="0"/>
                        </a:rPr>
                        <a:t>56</a:t>
                      </a:r>
                      <a:endParaRPr lang="es-CL" sz="18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3890782985"/>
                  </a:ext>
                </a:extLst>
              </a:tr>
            </a:tbl>
          </a:graphicData>
        </a:graphic>
      </p:graphicFrame>
    </p:spTree>
    <p:extLst>
      <p:ext uri="{BB962C8B-B14F-4D97-AF65-F5344CB8AC3E}">
        <p14:creationId xmlns:p14="http://schemas.microsoft.com/office/powerpoint/2010/main" val="185977697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42870" y="6496124"/>
            <a:ext cx="2861984" cy="276999"/>
          </a:xfrm>
          <a:prstGeom prst="rect">
            <a:avLst/>
          </a:prstGeom>
          <a:noFill/>
        </p:spPr>
        <p:txBody>
          <a:bodyPr wrap="square" rtlCol="0">
            <a:spAutoFit/>
          </a:bodyPr>
          <a:lstStyle/>
          <a:p>
            <a:r>
              <a:rPr lang="es-CL" sz="1200" b="1" dirty="0">
                <a:solidFill>
                  <a:schemeClr val="accent1">
                    <a:lumMod val="50000"/>
                  </a:schemeClr>
                </a:solidFill>
                <a:latin typeface="Aldhabi" panose="01000000000000000000" pitchFamily="2" charset="-78"/>
                <a:cs typeface="Aldhabi" panose="01000000000000000000" pitchFamily="2" charset="-78"/>
              </a:rPr>
              <a:t>DIRECCIÓN</a:t>
            </a:r>
            <a:endParaRPr lang="es-CL" sz="2800" b="1" dirty="0">
              <a:solidFill>
                <a:schemeClr val="accent1">
                  <a:lumMod val="50000"/>
                </a:schemeClr>
              </a:solidFill>
              <a:latin typeface="Aldhabi" panose="01000000000000000000" pitchFamily="2" charset="-78"/>
              <a:cs typeface="Aldhabi" panose="01000000000000000000" pitchFamily="2" charset="-78"/>
            </a:endParaRPr>
          </a:p>
        </p:txBody>
      </p:sp>
      <p:sp>
        <p:nvSpPr>
          <p:cNvPr id="7" name="CuadroTexto 6">
            <a:extLst>
              <a:ext uri="{FF2B5EF4-FFF2-40B4-BE49-F238E27FC236}">
                <a16:creationId xmlns:a16="http://schemas.microsoft.com/office/drawing/2014/main" id="{8440A792-3D0B-4714-9784-CC1D2A7458FB}"/>
              </a:ext>
            </a:extLst>
          </p:cNvPr>
          <p:cNvSpPr txBox="1"/>
          <p:nvPr/>
        </p:nvSpPr>
        <p:spPr>
          <a:xfrm>
            <a:off x="393327" y="212736"/>
            <a:ext cx="6192370" cy="369332"/>
          </a:xfrm>
          <a:prstGeom prst="rect">
            <a:avLst/>
          </a:prstGeom>
          <a:noFill/>
        </p:spPr>
        <p:txBody>
          <a:bodyPr wrap="square">
            <a:spAutoFit/>
          </a:bodyPr>
          <a:lstStyle/>
          <a:p>
            <a:pPr lvl="0">
              <a:spcBef>
                <a:spcPts val="260"/>
              </a:spcBef>
              <a:spcAft>
                <a:spcPts val="0"/>
              </a:spcAft>
              <a:buSzPts val="1200"/>
              <a:tabLst>
                <a:tab pos="835025" algn="l"/>
              </a:tabLst>
            </a:pPr>
            <a:r>
              <a:rPr lang="es-ES" sz="1800" b="1" dirty="0">
                <a:solidFill>
                  <a:schemeClr val="accent1">
                    <a:lumMod val="75000"/>
                  </a:schemeClr>
                </a:solidFill>
                <a:effectLst/>
                <a:latin typeface="Arial" panose="020B0604020202020204" pitchFamily="34" charset="0"/>
                <a:ea typeface="Carlito"/>
                <a:cs typeface="Carlito"/>
              </a:rPr>
              <a:t>ESTAMENTOS, CARGOS Y</a:t>
            </a:r>
            <a:r>
              <a:rPr lang="es-ES" sz="1800" b="1" spc="-20" dirty="0">
                <a:solidFill>
                  <a:schemeClr val="accent1">
                    <a:lumMod val="75000"/>
                  </a:schemeClr>
                </a:solidFill>
                <a:effectLst/>
                <a:latin typeface="Arial" panose="020B0604020202020204" pitchFamily="34" charset="0"/>
                <a:ea typeface="Carlito"/>
                <a:cs typeface="Carlito"/>
              </a:rPr>
              <a:t> </a:t>
            </a:r>
            <a:r>
              <a:rPr lang="es-ES" sz="1800" b="1" dirty="0">
                <a:solidFill>
                  <a:schemeClr val="accent1">
                    <a:lumMod val="75000"/>
                  </a:schemeClr>
                </a:solidFill>
                <a:effectLst/>
                <a:latin typeface="Arial" panose="020B0604020202020204" pitchFamily="34" charset="0"/>
                <a:ea typeface="Carlito"/>
                <a:cs typeface="Carlito"/>
              </a:rPr>
              <a:t>FUNCIONARIOS</a:t>
            </a:r>
            <a:endParaRPr lang="es-CL" sz="1600" dirty="0">
              <a:solidFill>
                <a:schemeClr val="accent1">
                  <a:lumMod val="75000"/>
                </a:schemeClr>
              </a:solidFill>
              <a:effectLst/>
              <a:latin typeface="Carlito"/>
              <a:ea typeface="Carlito"/>
              <a:cs typeface="Carlito"/>
            </a:endParaRPr>
          </a:p>
        </p:txBody>
      </p:sp>
      <p:graphicFrame>
        <p:nvGraphicFramePr>
          <p:cNvPr id="3" name="Tabla 2">
            <a:extLst>
              <a:ext uri="{FF2B5EF4-FFF2-40B4-BE49-F238E27FC236}">
                <a16:creationId xmlns:a16="http://schemas.microsoft.com/office/drawing/2014/main" id="{25207B03-DBE8-427C-8CEF-293A245B9A14}"/>
              </a:ext>
            </a:extLst>
          </p:cNvPr>
          <p:cNvGraphicFramePr>
            <a:graphicFrameLocks noGrp="1"/>
          </p:cNvGraphicFramePr>
          <p:nvPr>
            <p:extLst>
              <p:ext uri="{D42A27DB-BD31-4B8C-83A1-F6EECF244321}">
                <p14:modId xmlns:p14="http://schemas.microsoft.com/office/powerpoint/2010/main" val="1748011881"/>
              </p:ext>
            </p:extLst>
          </p:nvPr>
        </p:nvGraphicFramePr>
        <p:xfrm>
          <a:off x="914400" y="582068"/>
          <a:ext cx="8987003" cy="5914056"/>
        </p:xfrm>
        <a:graphic>
          <a:graphicData uri="http://schemas.openxmlformats.org/drawingml/2006/table">
            <a:tbl>
              <a:tblPr firstRow="1" firstCol="1" lastRow="1" lastCol="1" bandRow="1" bandCol="1">
                <a:tableStyleId>{5C22544A-7EE6-4342-B048-85BDC9FD1C3A}</a:tableStyleId>
              </a:tblPr>
              <a:tblGrid>
                <a:gridCol w="2993023">
                  <a:extLst>
                    <a:ext uri="{9D8B030D-6E8A-4147-A177-3AD203B41FA5}">
                      <a16:colId xmlns:a16="http://schemas.microsoft.com/office/drawing/2014/main" val="1325067488"/>
                    </a:ext>
                  </a:extLst>
                </a:gridCol>
                <a:gridCol w="2990378">
                  <a:extLst>
                    <a:ext uri="{9D8B030D-6E8A-4147-A177-3AD203B41FA5}">
                      <a16:colId xmlns:a16="http://schemas.microsoft.com/office/drawing/2014/main" val="3581022333"/>
                    </a:ext>
                  </a:extLst>
                </a:gridCol>
                <a:gridCol w="3003602">
                  <a:extLst>
                    <a:ext uri="{9D8B030D-6E8A-4147-A177-3AD203B41FA5}">
                      <a16:colId xmlns:a16="http://schemas.microsoft.com/office/drawing/2014/main" val="420543527"/>
                    </a:ext>
                  </a:extLst>
                </a:gridCol>
              </a:tblGrid>
              <a:tr h="297289">
                <a:tc gridSpan="3">
                  <a:txBody>
                    <a:bodyPr/>
                    <a:lstStyle/>
                    <a:p>
                      <a:pPr marL="1830705" marR="1827530" algn="ctr">
                        <a:lnSpc>
                          <a:spcPct val="100000"/>
                        </a:lnSpc>
                        <a:spcAft>
                          <a:spcPts val="0"/>
                        </a:spcAft>
                      </a:pPr>
                      <a:r>
                        <a:rPr lang="es-ES" sz="1400" b="1" dirty="0">
                          <a:effectLst/>
                          <a:latin typeface="Arial" panose="020B0604020202020204" pitchFamily="34" charset="0"/>
                          <a:cs typeface="Arial" panose="020B0604020202020204" pitchFamily="34" charset="0"/>
                        </a:rPr>
                        <a:t>ESTAMENTO ASISTENTES DE LA EDUCACIÓN</a:t>
                      </a:r>
                      <a:endParaRPr lang="es-CL" sz="1400" b="1" dirty="0">
                        <a:effectLst/>
                        <a:latin typeface="Arial" panose="020B0604020202020204" pitchFamily="34" charset="0"/>
                        <a:ea typeface="Carlito"/>
                        <a:cs typeface="Arial" panose="020B0604020202020204" pitchFamily="34" charset="0"/>
                      </a:endParaRPr>
                    </a:p>
                  </a:txBody>
                  <a:tcPr marL="0" marR="0" marT="0" marB="0"/>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856107942"/>
                  </a:ext>
                </a:extLst>
              </a:tr>
              <a:tr h="470618">
                <a:tc>
                  <a:txBody>
                    <a:bodyPr/>
                    <a:lstStyle/>
                    <a:p>
                      <a:pPr marL="131445" marR="127000" algn="ctr">
                        <a:spcBef>
                          <a:spcPts val="5"/>
                        </a:spcBef>
                        <a:spcAft>
                          <a:spcPts val="0"/>
                        </a:spcAft>
                      </a:pPr>
                      <a:r>
                        <a:rPr lang="es-ES" sz="1400" b="1">
                          <a:effectLst/>
                          <a:latin typeface="Arial" panose="020B0604020202020204" pitchFamily="34" charset="0"/>
                          <a:cs typeface="Arial" panose="020B0604020202020204" pitchFamily="34" charset="0"/>
                        </a:rPr>
                        <a:t>ESTAMENTO</a:t>
                      </a:r>
                      <a:endParaRPr lang="es-CL" sz="1400" b="1">
                        <a:effectLst/>
                        <a:latin typeface="Arial" panose="020B0604020202020204" pitchFamily="34" charset="0"/>
                        <a:ea typeface="Carlito"/>
                        <a:cs typeface="Arial" panose="020B0604020202020204" pitchFamily="34" charset="0"/>
                      </a:endParaRPr>
                    </a:p>
                  </a:txBody>
                  <a:tcPr marL="0" marR="0" marT="0" marB="0"/>
                </a:tc>
                <a:tc>
                  <a:txBody>
                    <a:bodyPr/>
                    <a:lstStyle/>
                    <a:p>
                      <a:pPr marL="104775" marR="99695" algn="ctr">
                        <a:lnSpc>
                          <a:spcPct val="100000"/>
                        </a:lnSpc>
                        <a:spcBef>
                          <a:spcPts val="5"/>
                        </a:spcBef>
                        <a:spcAft>
                          <a:spcPts val="0"/>
                        </a:spcAft>
                      </a:pPr>
                      <a:r>
                        <a:rPr lang="es-ES" sz="1400" b="1" dirty="0">
                          <a:effectLst/>
                          <a:latin typeface="Arial" panose="020B0604020202020204" pitchFamily="34" charset="0"/>
                          <a:cs typeface="Arial" panose="020B0604020202020204" pitchFamily="34" charset="0"/>
                        </a:rPr>
                        <a:t>CARGO</a:t>
                      </a:r>
                      <a:endParaRPr lang="es-CL" sz="1400" b="1" dirty="0">
                        <a:effectLst/>
                        <a:latin typeface="Arial" panose="020B0604020202020204" pitchFamily="34" charset="0"/>
                        <a:ea typeface="Carlito"/>
                        <a:cs typeface="Arial" panose="020B0604020202020204" pitchFamily="34" charset="0"/>
                      </a:endParaRPr>
                    </a:p>
                  </a:txBody>
                  <a:tcPr marL="0" marR="0" marT="0" marB="0"/>
                </a:tc>
                <a:tc>
                  <a:txBody>
                    <a:bodyPr/>
                    <a:lstStyle/>
                    <a:p>
                      <a:pPr marL="473075" marR="452755" indent="168910">
                        <a:lnSpc>
                          <a:spcPct val="100000"/>
                        </a:lnSpc>
                        <a:spcBef>
                          <a:spcPts val="5"/>
                        </a:spcBef>
                        <a:spcAft>
                          <a:spcPts val="0"/>
                        </a:spcAft>
                      </a:pPr>
                      <a:r>
                        <a:rPr lang="es-ES" sz="1400" b="1" dirty="0">
                          <a:effectLst/>
                          <a:latin typeface="Arial" panose="020B0604020202020204" pitchFamily="34" charset="0"/>
                          <a:cs typeface="Arial" panose="020B0604020202020204" pitchFamily="34" charset="0"/>
                        </a:rPr>
                        <a:t>CANTIDAD DE FUNCIONARIOS/AS</a:t>
                      </a:r>
                      <a:endParaRPr lang="es-CL" sz="1400" b="1"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93875617"/>
                  </a:ext>
                </a:extLst>
              </a:tr>
              <a:tr h="311357">
                <a:tc rowSpan="4">
                  <a:txBody>
                    <a:bodyPr/>
                    <a:lstStyle/>
                    <a:p>
                      <a:pPr marL="131445" marR="127635" algn="ctr">
                        <a:lnSpc>
                          <a:spcPts val="1460"/>
                        </a:lnSpc>
                        <a:spcAft>
                          <a:spcPts val="0"/>
                        </a:spcAft>
                      </a:pPr>
                      <a:r>
                        <a:rPr lang="es-ES" sz="1400" dirty="0">
                          <a:effectLst/>
                          <a:latin typeface="Arial" panose="020B0604020202020204" pitchFamily="34" charset="0"/>
                          <a:cs typeface="Arial" panose="020B0604020202020204" pitchFamily="34" charset="0"/>
                        </a:rPr>
                        <a:t>Profesionales asistentes de la</a:t>
                      </a:r>
                    </a:p>
                    <a:p>
                      <a:pPr marL="131445" marR="127635" algn="ctr">
                        <a:lnSpc>
                          <a:spcPts val="1355"/>
                        </a:lnSpc>
                        <a:spcAft>
                          <a:spcPts val="0"/>
                        </a:spcAft>
                      </a:pPr>
                      <a:r>
                        <a:rPr lang="es-ES" sz="1400" dirty="0">
                          <a:effectLst/>
                          <a:latin typeface="Arial" panose="020B0604020202020204" pitchFamily="34" charset="0"/>
                          <a:cs typeface="Arial" panose="020B0604020202020204" pitchFamily="34" charset="0"/>
                        </a:rPr>
                        <a:t>educación</a:t>
                      </a:r>
                    </a:p>
                    <a:p>
                      <a:r>
                        <a:rPr lang="es-ES" sz="1400" dirty="0">
                          <a:effectLst/>
                          <a:latin typeface="Arial" panose="020B0604020202020204" pitchFamily="34" charset="0"/>
                          <a:cs typeface="Arial" panose="020B0604020202020204" pitchFamily="34" charset="0"/>
                        </a:rPr>
                        <a:t> </a:t>
                      </a:r>
                    </a:p>
                    <a:p>
                      <a:r>
                        <a:rPr lang="es-ES" sz="1400" dirty="0">
                          <a:effectLst/>
                          <a:latin typeface="Arial" panose="020B0604020202020204" pitchFamily="34" charset="0"/>
                          <a:cs typeface="Arial" panose="020B0604020202020204" pitchFamily="34" charset="0"/>
                        </a:rPr>
                        <a:t> </a:t>
                      </a:r>
                    </a:p>
                    <a:p>
                      <a:r>
                        <a:rPr lang="es-ES" sz="1400" dirty="0">
                          <a:effectLst/>
                          <a:latin typeface="Arial" panose="020B0604020202020204" pitchFamily="34" charset="0"/>
                          <a:cs typeface="Arial" panose="020B0604020202020204" pitchFamily="34" charset="0"/>
                        </a:rPr>
                        <a:t> </a:t>
                      </a:r>
                    </a:p>
                    <a:p>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cs typeface="Arial" panose="020B0604020202020204" pitchFamily="34" charset="0"/>
                      </a:endParaRPr>
                    </a:p>
                  </a:txBody>
                  <a:tcPr marL="0" marR="0" marT="0" marB="0"/>
                </a:tc>
                <a:tc>
                  <a:txBody>
                    <a:bodyPr/>
                    <a:lstStyle/>
                    <a:p>
                      <a:pPr marL="104140" marR="99695" algn="ctr">
                        <a:lnSpc>
                          <a:spcPct val="100000"/>
                        </a:lnSpc>
                        <a:spcAft>
                          <a:spcPts val="0"/>
                        </a:spcAft>
                      </a:pPr>
                      <a:r>
                        <a:rPr lang="es-ES" sz="1400" dirty="0">
                          <a:effectLst/>
                          <a:latin typeface="Arial" panose="020B0604020202020204" pitchFamily="34" charset="0"/>
                          <a:cs typeface="Arial" panose="020B0604020202020204" pitchFamily="34" charset="0"/>
                        </a:rPr>
                        <a:t>Psicólogos SEP</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02</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766751861"/>
                  </a:ext>
                </a:extLst>
              </a:tr>
              <a:tr h="320679">
                <a:tc vMerge="1">
                  <a:txBody>
                    <a:bodyPr/>
                    <a:lstStyle/>
                    <a:p>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5410" marR="99695" algn="ctr">
                        <a:lnSpc>
                          <a:spcPct val="100000"/>
                        </a:lnSpc>
                        <a:spcAft>
                          <a:spcPts val="0"/>
                        </a:spcAft>
                      </a:pPr>
                      <a:r>
                        <a:rPr lang="es-ES" sz="1400" dirty="0">
                          <a:effectLst/>
                          <a:latin typeface="Arial" panose="020B0604020202020204" pitchFamily="34" charset="0"/>
                          <a:cs typeface="Arial" panose="020B0604020202020204" pitchFamily="34" charset="0"/>
                        </a:rPr>
                        <a:t>Psicóloga Integración</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05</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3287026136"/>
                  </a:ext>
                </a:extLst>
              </a:tr>
              <a:tr h="318660">
                <a:tc vMerge="1">
                  <a:txBody>
                    <a:bodyPr/>
                    <a:lstStyle/>
                    <a:p>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5410" marR="99695" algn="ctr">
                        <a:lnSpc>
                          <a:spcPct val="100000"/>
                        </a:lnSpc>
                        <a:spcAft>
                          <a:spcPts val="0"/>
                        </a:spcAft>
                      </a:pPr>
                      <a:r>
                        <a:rPr lang="es-ES" sz="1400" dirty="0">
                          <a:effectLst/>
                          <a:latin typeface="Arial" panose="020B0604020202020204" pitchFamily="34" charset="0"/>
                          <a:cs typeface="Arial" panose="020B0604020202020204" pitchFamily="34" charset="0"/>
                        </a:rPr>
                        <a:t>Fonoaudiólogos</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02</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9050097"/>
                  </a:ext>
                </a:extLst>
              </a:tr>
              <a:tr h="255639">
                <a:tc vMerge="1">
                  <a:txBody>
                    <a:bodyPr/>
                    <a:lstStyle/>
                    <a:p>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5410" marR="99695" algn="ctr">
                        <a:lnSpc>
                          <a:spcPct val="100000"/>
                        </a:lnSpc>
                        <a:spcAft>
                          <a:spcPts val="0"/>
                        </a:spcAft>
                      </a:pPr>
                      <a:r>
                        <a:rPr lang="es-ES" sz="1400" dirty="0">
                          <a:effectLst/>
                          <a:latin typeface="Arial" panose="020B0604020202020204" pitchFamily="34" charset="0"/>
                          <a:cs typeface="Arial" panose="020B0604020202020204" pitchFamily="34" charset="0"/>
                        </a:rPr>
                        <a:t>Trabajadora Social</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02</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359703280"/>
                  </a:ext>
                </a:extLst>
              </a:tr>
              <a:tr h="210670">
                <a:tc>
                  <a:txBody>
                    <a:bodyPr/>
                    <a:lstStyle/>
                    <a:p>
                      <a:pPr marL="131445" marR="127000" algn="ctr">
                        <a:lnSpc>
                          <a:spcPts val="1460"/>
                        </a:lnSpc>
                        <a:spcAft>
                          <a:spcPts val="0"/>
                        </a:spcAft>
                      </a:pPr>
                      <a:r>
                        <a:rPr lang="es-ES" sz="1400" dirty="0">
                          <a:effectLst/>
                          <a:latin typeface="Arial" panose="020B0604020202020204" pitchFamily="34" charset="0"/>
                          <a:cs typeface="Arial" panose="020B0604020202020204" pitchFamily="34" charset="0"/>
                        </a:rPr>
                        <a:t>Centro de Recursos</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4140" marR="99695" algn="ctr">
                        <a:lnSpc>
                          <a:spcPct val="100000"/>
                        </a:lnSpc>
                        <a:spcAft>
                          <a:spcPts val="0"/>
                        </a:spcAft>
                      </a:pPr>
                      <a:r>
                        <a:rPr lang="es-ES" sz="1400">
                          <a:effectLst/>
                          <a:latin typeface="Arial" panose="020B0604020202020204" pitchFamily="34" charset="0"/>
                          <a:cs typeface="Arial" panose="020B0604020202020204" pitchFamily="34" charset="0"/>
                        </a:rPr>
                        <a:t>Encargada Biblioteca CRA</a:t>
                      </a:r>
                      <a:endParaRPr lang="es-CL" sz="140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01</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2415688507"/>
                  </a:ext>
                </a:extLst>
              </a:tr>
              <a:tr h="297289">
                <a:tc>
                  <a:txBody>
                    <a:bodyPr/>
                    <a:lstStyle/>
                    <a:p>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tc rowSpan="2">
                  <a:txBody>
                    <a:bodyPr/>
                    <a:lstStyle/>
                    <a:p>
                      <a:pPr marL="103505" marR="99695" algn="ctr">
                        <a:lnSpc>
                          <a:spcPct val="100000"/>
                        </a:lnSpc>
                        <a:spcAft>
                          <a:spcPts val="0"/>
                        </a:spcAft>
                      </a:pPr>
                      <a:r>
                        <a:rPr lang="es-ES" sz="1400" dirty="0">
                          <a:effectLst/>
                          <a:latin typeface="Arial" panose="020B0604020202020204" pitchFamily="34" charset="0"/>
                          <a:cs typeface="Arial" panose="020B0604020202020204" pitchFamily="34" charset="0"/>
                        </a:rPr>
                        <a:t>Encargado de Laboratorio de</a:t>
                      </a:r>
                    </a:p>
                    <a:p>
                      <a:pPr marL="106045" marR="99695" algn="ctr">
                        <a:lnSpc>
                          <a:spcPct val="100000"/>
                        </a:lnSpc>
                        <a:spcAft>
                          <a:spcPts val="0"/>
                        </a:spcAft>
                      </a:pPr>
                      <a:r>
                        <a:rPr lang="es-ES" sz="1400" dirty="0">
                          <a:effectLst/>
                          <a:latin typeface="Arial" panose="020B0604020202020204" pitchFamily="34" charset="0"/>
                          <a:cs typeface="Arial" panose="020B0604020202020204" pitchFamily="34" charset="0"/>
                        </a:rPr>
                        <a:t>Enlaces</a:t>
                      </a:r>
                      <a:endParaRPr lang="es-CL" sz="1400" dirty="0">
                        <a:effectLst/>
                        <a:latin typeface="Arial" panose="020B0604020202020204" pitchFamily="34" charset="0"/>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01</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3913501546"/>
                  </a:ext>
                </a:extLst>
              </a:tr>
              <a:tr h="210670">
                <a:tc>
                  <a:txBody>
                    <a:bodyPr/>
                    <a:lstStyle/>
                    <a:p>
                      <a:r>
                        <a:rPr lang="es-ES" sz="1400">
                          <a:effectLst/>
                          <a:latin typeface="Arial" panose="020B0604020202020204" pitchFamily="34" charset="0"/>
                          <a:cs typeface="Arial" panose="020B0604020202020204" pitchFamily="34" charset="0"/>
                        </a:rPr>
                        <a:t> </a:t>
                      </a:r>
                      <a:endParaRPr lang="es-CL" sz="1400">
                        <a:effectLst/>
                        <a:latin typeface="Arial" panose="020B0604020202020204" pitchFamily="34" charset="0"/>
                        <a:ea typeface="Carlito"/>
                        <a:cs typeface="Arial" panose="020B0604020202020204" pitchFamily="34" charset="0"/>
                      </a:endParaRPr>
                    </a:p>
                  </a:txBody>
                  <a:tcPr marL="0" marR="0" marT="0" marB="0"/>
                </a:tc>
                <a:tc vMerge="1">
                  <a:txBody>
                    <a:bodyPr/>
                    <a:lstStyle/>
                    <a:p>
                      <a:pPr marL="106045" marR="99695" algn="ctr">
                        <a:lnSpc>
                          <a:spcPct val="100000"/>
                        </a:lnSpc>
                        <a:spcAft>
                          <a:spcPts val="0"/>
                        </a:spcAft>
                      </a:pPr>
                      <a:r>
                        <a:rPr lang="es-ES" sz="1400" dirty="0">
                          <a:effectLst/>
                          <a:latin typeface="Arial" panose="020B0604020202020204" pitchFamily="34" charset="0"/>
                          <a:cs typeface="Arial" panose="020B0604020202020204" pitchFamily="34" charset="0"/>
                        </a:rPr>
                        <a:t>Enlaces</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a:lnSpc>
                          <a:spcPct val="100000"/>
                        </a:lnSpc>
                      </a:pPr>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294291077"/>
                  </a:ext>
                </a:extLst>
              </a:tr>
              <a:tr h="210670">
                <a:tc>
                  <a:txBody>
                    <a:bodyPr/>
                    <a:lstStyle/>
                    <a:p>
                      <a:pPr marL="131445" marR="127635" algn="ctr">
                        <a:lnSpc>
                          <a:spcPts val="1360"/>
                        </a:lnSpc>
                        <a:spcAft>
                          <a:spcPts val="0"/>
                        </a:spcAft>
                      </a:pPr>
                      <a:r>
                        <a:rPr lang="es-ES" sz="1400" dirty="0">
                          <a:effectLst/>
                          <a:latin typeface="Arial" panose="020B0604020202020204" pitchFamily="34" charset="0"/>
                          <a:cs typeface="Arial" panose="020B0604020202020204" pitchFamily="34" charset="0"/>
                        </a:rPr>
                        <a:t>Extra-curricular</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4775" marR="99695" algn="ctr">
                        <a:lnSpc>
                          <a:spcPct val="100000"/>
                        </a:lnSpc>
                        <a:spcAft>
                          <a:spcPts val="0"/>
                        </a:spcAft>
                      </a:pPr>
                      <a:r>
                        <a:rPr lang="es-ES" sz="1400" dirty="0">
                          <a:effectLst/>
                          <a:latin typeface="Arial" panose="020B0604020202020204" pitchFamily="34" charset="0"/>
                          <a:cs typeface="Arial" panose="020B0604020202020204" pitchFamily="34" charset="0"/>
                        </a:rPr>
                        <a:t>Monitores de academias</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ea typeface="Carlito"/>
                          <a:cs typeface="Arial" panose="020B0604020202020204" pitchFamily="34" charset="0"/>
                        </a:rPr>
                        <a:t>04</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2862159844"/>
                  </a:ext>
                </a:extLst>
              </a:tr>
              <a:tr h="210670">
                <a:tc rowSpan="7">
                  <a:txBody>
                    <a:bodyPr/>
                    <a:lstStyle/>
                    <a:p>
                      <a:pPr marL="131445" marR="125730" algn="ctr">
                        <a:lnSpc>
                          <a:spcPts val="1460"/>
                        </a:lnSpc>
                        <a:spcAft>
                          <a:spcPts val="0"/>
                        </a:spcAft>
                      </a:pPr>
                      <a:r>
                        <a:rPr lang="es-ES" sz="1400" dirty="0">
                          <a:effectLst/>
                          <a:latin typeface="Arial" panose="020B0604020202020204" pitchFamily="34" charset="0"/>
                          <a:cs typeface="Arial" panose="020B0604020202020204" pitchFamily="34" charset="0"/>
                        </a:rPr>
                        <a:t>Administrativos</a:t>
                      </a:r>
                    </a:p>
                    <a:p>
                      <a:r>
                        <a:rPr lang="es-ES" sz="1400" dirty="0">
                          <a:effectLst/>
                          <a:latin typeface="Arial" panose="020B0604020202020204" pitchFamily="34" charset="0"/>
                          <a:cs typeface="Arial" panose="020B0604020202020204" pitchFamily="34" charset="0"/>
                        </a:rPr>
                        <a:t> </a:t>
                      </a:r>
                    </a:p>
                    <a:p>
                      <a:r>
                        <a:rPr lang="es-ES" sz="1400" dirty="0">
                          <a:effectLst/>
                          <a:latin typeface="Arial" panose="020B0604020202020204" pitchFamily="34" charset="0"/>
                          <a:cs typeface="Arial" panose="020B0604020202020204" pitchFamily="34" charset="0"/>
                        </a:rPr>
                        <a:t> </a:t>
                      </a:r>
                    </a:p>
                    <a:p>
                      <a:r>
                        <a:rPr lang="es-ES" sz="1400" dirty="0">
                          <a:effectLst/>
                          <a:latin typeface="Arial" panose="020B0604020202020204" pitchFamily="34" charset="0"/>
                          <a:cs typeface="Arial" panose="020B0604020202020204" pitchFamily="34" charset="0"/>
                        </a:rPr>
                        <a:t> </a:t>
                      </a:r>
                    </a:p>
                    <a:p>
                      <a:r>
                        <a:rPr lang="es-ES" sz="1400" dirty="0">
                          <a:effectLst/>
                          <a:latin typeface="Arial" panose="020B0604020202020204" pitchFamily="34" charset="0"/>
                          <a:cs typeface="Arial" panose="020B0604020202020204" pitchFamily="34" charset="0"/>
                        </a:rPr>
                        <a:t> </a:t>
                      </a:r>
                    </a:p>
                    <a:p>
                      <a:r>
                        <a:rPr lang="es-ES" sz="1400" dirty="0">
                          <a:effectLst/>
                          <a:latin typeface="Arial" panose="020B0604020202020204" pitchFamily="34" charset="0"/>
                          <a:cs typeface="Arial" panose="020B0604020202020204" pitchFamily="34" charset="0"/>
                        </a:rPr>
                        <a:t> </a:t>
                      </a:r>
                    </a:p>
                    <a:p>
                      <a:r>
                        <a:rPr lang="es-ES" sz="1400" dirty="0">
                          <a:effectLst/>
                          <a:latin typeface="Arial" panose="020B0604020202020204" pitchFamily="34" charset="0"/>
                          <a:cs typeface="Arial" panose="020B0604020202020204" pitchFamily="34" charset="0"/>
                        </a:rPr>
                        <a:t> </a:t>
                      </a:r>
                    </a:p>
                    <a:p>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cs typeface="Arial" panose="020B0604020202020204" pitchFamily="34" charset="0"/>
                      </a:endParaRPr>
                    </a:p>
                  </a:txBody>
                  <a:tcPr marL="0" marR="0" marT="0" marB="0"/>
                </a:tc>
                <a:tc>
                  <a:txBody>
                    <a:bodyPr/>
                    <a:lstStyle/>
                    <a:p>
                      <a:pPr marL="102870" marR="99695" algn="ctr">
                        <a:lnSpc>
                          <a:spcPct val="100000"/>
                        </a:lnSpc>
                        <a:spcAft>
                          <a:spcPts val="0"/>
                        </a:spcAft>
                      </a:pPr>
                      <a:r>
                        <a:rPr lang="es-ES" sz="1400" dirty="0">
                          <a:effectLst/>
                          <a:latin typeface="Arial" panose="020B0604020202020204" pitchFamily="34" charset="0"/>
                          <a:cs typeface="Arial" panose="020B0604020202020204" pitchFamily="34" charset="0"/>
                        </a:rPr>
                        <a:t>Secretaria Colegio</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01</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2626905335"/>
                  </a:ext>
                </a:extLst>
              </a:tr>
              <a:tr h="210670">
                <a:tc vMerge="1">
                  <a:txBody>
                    <a:bodyPr/>
                    <a:lstStyle/>
                    <a:p>
                      <a:endParaRPr lang="es-CL"/>
                    </a:p>
                  </a:txBody>
                  <a:tcPr/>
                </a:tc>
                <a:tc>
                  <a:txBody>
                    <a:bodyPr/>
                    <a:lstStyle/>
                    <a:p>
                      <a:pPr marL="102870" marR="99695" algn="ctr">
                        <a:lnSpc>
                          <a:spcPct val="100000"/>
                        </a:lnSpc>
                        <a:spcAft>
                          <a:spcPts val="0"/>
                        </a:spcAft>
                      </a:pPr>
                      <a:r>
                        <a:rPr lang="es-ES" sz="1400" baseline="0" dirty="0">
                          <a:effectLst/>
                          <a:latin typeface="Arial" panose="020B0604020202020204" pitchFamily="34" charset="0"/>
                          <a:ea typeface="Carlito"/>
                          <a:cs typeface="Arial" panose="020B0604020202020204" pitchFamily="34" charset="0"/>
                        </a:rPr>
                        <a:t>Técnico en enfermería</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ea typeface="Carlito"/>
                          <a:cs typeface="Arial" panose="020B0604020202020204" pitchFamily="34" charset="0"/>
                        </a:rPr>
                        <a:t>01</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538977835"/>
                  </a:ext>
                </a:extLst>
              </a:tr>
              <a:tr h="210670">
                <a:tc vMerge="1">
                  <a:txBody>
                    <a:bodyPr/>
                    <a:lstStyle/>
                    <a:p>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4140" marR="99695" algn="ctr">
                        <a:lnSpc>
                          <a:spcPct val="100000"/>
                        </a:lnSpc>
                        <a:spcAft>
                          <a:spcPts val="0"/>
                        </a:spcAft>
                      </a:pPr>
                      <a:r>
                        <a:rPr lang="es-ES" sz="1400" dirty="0">
                          <a:effectLst/>
                          <a:latin typeface="Arial" panose="020B0604020202020204" pitchFamily="34" charset="0"/>
                          <a:cs typeface="Arial" panose="020B0604020202020204" pitchFamily="34" charset="0"/>
                        </a:rPr>
                        <a:t>Administrativo Contable</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02</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2515349316"/>
                  </a:ext>
                </a:extLst>
              </a:tr>
              <a:tr h="421339">
                <a:tc vMerge="1">
                  <a:txBody>
                    <a:bodyPr/>
                    <a:lstStyle/>
                    <a:p>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5410" marR="99695" algn="ctr">
                        <a:lnSpc>
                          <a:spcPct val="100000"/>
                        </a:lnSpc>
                        <a:spcAft>
                          <a:spcPts val="0"/>
                        </a:spcAft>
                      </a:pPr>
                      <a:r>
                        <a:rPr lang="es-ES" sz="1400" dirty="0">
                          <a:effectLst/>
                          <a:latin typeface="Arial" panose="020B0604020202020204" pitchFamily="34" charset="0"/>
                          <a:cs typeface="Arial" panose="020B0604020202020204" pitchFamily="34" charset="0"/>
                        </a:rPr>
                        <a:t>Secretaria de Dirección y</a:t>
                      </a:r>
                    </a:p>
                    <a:p>
                      <a:pPr marL="105410" marR="99695" algn="ctr">
                        <a:lnSpc>
                          <a:spcPct val="100000"/>
                        </a:lnSpc>
                        <a:spcAft>
                          <a:spcPts val="0"/>
                        </a:spcAft>
                      </a:pPr>
                      <a:r>
                        <a:rPr lang="es-ES" sz="1400" dirty="0">
                          <a:effectLst/>
                          <a:latin typeface="Arial" panose="020B0604020202020204" pitchFamily="34" charset="0"/>
                          <a:cs typeface="Arial" panose="020B0604020202020204" pitchFamily="34" charset="0"/>
                        </a:rPr>
                        <a:t>Sostenedora</a:t>
                      </a:r>
                      <a:endParaRPr lang="es-CL" sz="1400" dirty="0">
                        <a:effectLst/>
                        <a:latin typeface="Arial" panose="020B0604020202020204" pitchFamily="34" charset="0"/>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01</a:t>
                      </a:r>
                    </a:p>
                    <a:p>
                      <a:pPr>
                        <a:lnSpc>
                          <a:spcPct val="100000"/>
                        </a:lnSpc>
                      </a:pPr>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cs typeface="Arial" panose="020B0604020202020204" pitchFamily="34" charset="0"/>
                      </a:endParaRPr>
                    </a:p>
                  </a:txBody>
                  <a:tcPr marL="0" marR="0" marT="0" marB="0"/>
                </a:tc>
                <a:extLst>
                  <a:ext uri="{0D108BD9-81ED-4DB2-BD59-A6C34878D82A}">
                    <a16:rowId xmlns:a16="http://schemas.microsoft.com/office/drawing/2014/main" val="537485815"/>
                  </a:ext>
                </a:extLst>
              </a:tr>
              <a:tr h="421339">
                <a:tc vMerge="1">
                  <a:txBody>
                    <a:bodyPr/>
                    <a:lstStyle/>
                    <a:p>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6045" marR="99695" algn="ctr">
                        <a:lnSpc>
                          <a:spcPct val="100000"/>
                        </a:lnSpc>
                        <a:spcAft>
                          <a:spcPts val="0"/>
                        </a:spcAft>
                      </a:pPr>
                      <a:r>
                        <a:rPr lang="es-ES" sz="1400" dirty="0">
                          <a:effectLst/>
                          <a:latin typeface="Arial" panose="020B0604020202020204" pitchFamily="34" charset="0"/>
                          <a:cs typeface="Arial" panose="020B0604020202020204" pitchFamily="34" charset="0"/>
                        </a:rPr>
                        <a:t>Administrativo a cargo de Mantenimiento</a:t>
                      </a:r>
                      <a:endParaRPr lang="es-CL" sz="1400" dirty="0">
                        <a:solidFill>
                          <a:srgbClr val="FF0000"/>
                        </a:solidFill>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01</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3973609095"/>
                  </a:ext>
                </a:extLst>
              </a:tr>
              <a:tr h="210670">
                <a:tc vMerge="1">
                  <a:txBody>
                    <a:bodyPr/>
                    <a:lstStyle/>
                    <a:p>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3505" marR="99695" algn="ctr">
                        <a:lnSpc>
                          <a:spcPct val="100000"/>
                        </a:lnSpc>
                        <a:spcAft>
                          <a:spcPts val="0"/>
                        </a:spcAft>
                      </a:pPr>
                      <a:r>
                        <a:rPr lang="es-ES" sz="1400" dirty="0">
                          <a:effectLst/>
                          <a:latin typeface="Arial" panose="020B0604020202020204" pitchFamily="34" charset="0"/>
                          <a:cs typeface="Arial" panose="020B0604020202020204" pitchFamily="34" charset="0"/>
                        </a:rPr>
                        <a:t>Administrativo SEP</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a:effectLst/>
                          <a:latin typeface="Arial" panose="020B0604020202020204" pitchFamily="34" charset="0"/>
                          <a:cs typeface="Arial" panose="020B0604020202020204" pitchFamily="34" charset="0"/>
                        </a:rPr>
                        <a:t>01</a:t>
                      </a:r>
                      <a:endParaRPr lang="es-CL" sz="140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494385541"/>
                  </a:ext>
                </a:extLst>
              </a:tr>
              <a:tr h="210670">
                <a:tc vMerge="1">
                  <a:txBody>
                    <a:bodyPr/>
                    <a:lstStyle/>
                    <a:p>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2870" marR="99695" algn="ctr">
                        <a:lnSpc>
                          <a:spcPct val="100000"/>
                        </a:lnSpc>
                        <a:spcAft>
                          <a:spcPts val="0"/>
                        </a:spcAft>
                      </a:pPr>
                      <a:r>
                        <a:rPr lang="es-ES" sz="1400" dirty="0">
                          <a:effectLst/>
                          <a:latin typeface="Arial" panose="020B0604020202020204" pitchFamily="34" charset="0"/>
                          <a:cs typeface="Arial" panose="020B0604020202020204" pitchFamily="34" charset="0"/>
                        </a:rPr>
                        <a:t>Encargada de Subvención</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01</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4093904610"/>
                  </a:ext>
                </a:extLst>
              </a:tr>
              <a:tr h="210670">
                <a:tc>
                  <a:txBody>
                    <a:bodyPr/>
                    <a:lstStyle/>
                    <a:p>
                      <a:pPr marL="131445" marR="125095" algn="ctr">
                        <a:lnSpc>
                          <a:spcPts val="1360"/>
                        </a:lnSpc>
                        <a:spcAft>
                          <a:spcPts val="0"/>
                        </a:spcAft>
                      </a:pPr>
                      <a:r>
                        <a:rPr lang="es-ES" sz="1400" dirty="0">
                          <a:effectLst/>
                          <a:latin typeface="Arial" panose="020B0604020202020204" pitchFamily="34" charset="0"/>
                          <a:cs typeface="Arial" panose="020B0604020202020204" pitchFamily="34" charset="0"/>
                        </a:rPr>
                        <a:t>Inspectoría</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3505" marR="99695" algn="ctr">
                        <a:lnSpc>
                          <a:spcPct val="100000"/>
                        </a:lnSpc>
                        <a:spcAft>
                          <a:spcPts val="0"/>
                        </a:spcAft>
                      </a:pPr>
                      <a:r>
                        <a:rPr lang="es-ES" sz="1400" dirty="0">
                          <a:effectLst/>
                          <a:latin typeface="Arial" panose="020B0604020202020204" pitchFamily="34" charset="0"/>
                          <a:cs typeface="Arial" panose="020B0604020202020204" pitchFamily="34" charset="0"/>
                        </a:rPr>
                        <a:t>Inspectores de Patio</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06</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2285364798"/>
                  </a:ext>
                </a:extLst>
              </a:tr>
              <a:tr h="210670">
                <a:tc>
                  <a:txBody>
                    <a:bodyPr/>
                    <a:lstStyle/>
                    <a:p>
                      <a:pPr marL="131445" marR="126365" algn="ctr">
                        <a:lnSpc>
                          <a:spcPts val="1360"/>
                        </a:lnSpc>
                        <a:spcAft>
                          <a:spcPts val="0"/>
                        </a:spcAft>
                      </a:pPr>
                      <a:r>
                        <a:rPr lang="es-ES" sz="1400" dirty="0">
                          <a:effectLst/>
                          <a:latin typeface="Arial" panose="020B0604020202020204" pitchFamily="34" charset="0"/>
                          <a:cs typeface="Arial" panose="020B0604020202020204" pitchFamily="34" charset="0"/>
                        </a:rPr>
                        <a:t>Asistentes de aula </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2235" marR="99695" algn="ctr">
                        <a:lnSpc>
                          <a:spcPct val="100000"/>
                        </a:lnSpc>
                        <a:spcAft>
                          <a:spcPts val="0"/>
                        </a:spcAft>
                      </a:pPr>
                      <a:r>
                        <a:rPr lang="es-ES" sz="1400" dirty="0">
                          <a:effectLst/>
                          <a:latin typeface="Arial" panose="020B0604020202020204" pitchFamily="34" charset="0"/>
                          <a:cs typeface="Arial" panose="020B0604020202020204" pitchFamily="34" charset="0"/>
                        </a:rPr>
                        <a:t>Asistentes de Aula y Tutoras</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21</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646387716"/>
                  </a:ext>
                </a:extLst>
              </a:tr>
              <a:tr h="210670">
                <a:tc>
                  <a:txBody>
                    <a:bodyPr/>
                    <a:lstStyle/>
                    <a:p>
                      <a:pPr marL="130175" marR="127635" algn="ctr">
                        <a:lnSpc>
                          <a:spcPts val="1460"/>
                        </a:lnSpc>
                        <a:spcAft>
                          <a:spcPts val="0"/>
                        </a:spcAft>
                      </a:pPr>
                      <a:r>
                        <a:rPr lang="es-ES" sz="1400">
                          <a:effectLst/>
                          <a:latin typeface="Arial" panose="020B0604020202020204" pitchFamily="34" charset="0"/>
                          <a:cs typeface="Arial" panose="020B0604020202020204" pitchFamily="34" charset="0"/>
                        </a:rPr>
                        <a:t>Aseo y Mantención</a:t>
                      </a:r>
                      <a:endParaRPr lang="es-CL" sz="1400">
                        <a:effectLst/>
                        <a:latin typeface="Arial" panose="020B0604020202020204" pitchFamily="34" charset="0"/>
                        <a:ea typeface="Carlito"/>
                        <a:cs typeface="Arial" panose="020B0604020202020204" pitchFamily="34" charset="0"/>
                      </a:endParaRPr>
                    </a:p>
                  </a:txBody>
                  <a:tcPr marL="0" marR="0" marT="0" marB="0"/>
                </a:tc>
                <a:tc>
                  <a:txBody>
                    <a:bodyPr/>
                    <a:lstStyle/>
                    <a:p>
                      <a:pPr marL="104140" marR="99695" algn="ctr">
                        <a:lnSpc>
                          <a:spcPct val="100000"/>
                        </a:lnSpc>
                        <a:spcAft>
                          <a:spcPts val="0"/>
                        </a:spcAft>
                      </a:pPr>
                      <a:r>
                        <a:rPr lang="es-ES" sz="1400" dirty="0">
                          <a:effectLst/>
                          <a:latin typeface="Arial" panose="020B0604020202020204" pitchFamily="34" charset="0"/>
                          <a:cs typeface="Arial" panose="020B0604020202020204" pitchFamily="34" charset="0"/>
                        </a:rPr>
                        <a:t>Auxiliar de aseo</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08</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077246833"/>
                  </a:ext>
                </a:extLst>
              </a:tr>
              <a:tr h="210670">
                <a:tc>
                  <a:txBody>
                    <a:bodyPr/>
                    <a:lstStyle/>
                    <a:p>
                      <a:r>
                        <a:rPr lang="es-ES" sz="1400">
                          <a:effectLst/>
                          <a:latin typeface="Arial" panose="020B0604020202020204" pitchFamily="34" charset="0"/>
                          <a:cs typeface="Arial" panose="020B0604020202020204" pitchFamily="34" charset="0"/>
                        </a:rPr>
                        <a:t> </a:t>
                      </a:r>
                      <a:endParaRPr lang="es-CL" sz="1400">
                        <a:effectLst/>
                        <a:latin typeface="Arial" panose="020B0604020202020204" pitchFamily="34" charset="0"/>
                        <a:ea typeface="Carlito"/>
                        <a:cs typeface="Arial" panose="020B0604020202020204" pitchFamily="34" charset="0"/>
                      </a:endParaRPr>
                    </a:p>
                  </a:txBody>
                  <a:tcPr marL="0" marR="0" marT="0" marB="0"/>
                </a:tc>
                <a:tc>
                  <a:txBody>
                    <a:bodyPr/>
                    <a:lstStyle/>
                    <a:p>
                      <a:pPr marL="104140" marR="99695" algn="ctr">
                        <a:lnSpc>
                          <a:spcPct val="100000"/>
                        </a:lnSpc>
                        <a:spcAft>
                          <a:spcPts val="0"/>
                        </a:spcAft>
                      </a:pPr>
                      <a:r>
                        <a:rPr lang="es-ES" sz="1400" dirty="0">
                          <a:effectLst/>
                          <a:latin typeface="Arial" panose="020B0604020202020204" pitchFamily="34" charset="0"/>
                          <a:cs typeface="Arial" panose="020B0604020202020204" pitchFamily="34" charset="0"/>
                        </a:rPr>
                        <a:t>Auxiliar Servicios</a:t>
                      </a:r>
                      <a:r>
                        <a:rPr lang="es-ES" sz="1400" baseline="0" dirty="0">
                          <a:effectLst/>
                          <a:latin typeface="Arial" panose="020B0604020202020204" pitchFamily="34" charset="0"/>
                          <a:cs typeface="Arial" panose="020B0604020202020204" pitchFamily="34" charset="0"/>
                        </a:rPr>
                        <a:t> Menores</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005205">
                        <a:lnSpc>
                          <a:spcPct val="100000"/>
                        </a:lnSpc>
                      </a:pPr>
                      <a:r>
                        <a:rPr lang="es-ES" sz="1400" dirty="0">
                          <a:effectLst/>
                          <a:latin typeface="Arial" panose="020B0604020202020204" pitchFamily="34" charset="0"/>
                          <a:cs typeface="Arial" panose="020B0604020202020204" pitchFamily="34" charset="0"/>
                        </a:rPr>
                        <a:t>01</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435229793"/>
                  </a:ext>
                </a:extLst>
              </a:tr>
              <a:tr h="210670">
                <a:tc gridSpan="2">
                  <a:txBody>
                    <a:bodyPr/>
                    <a:lstStyle/>
                    <a:p>
                      <a:pPr marL="1935480" marR="1243965" algn="ctr">
                        <a:lnSpc>
                          <a:spcPct val="100000"/>
                        </a:lnSpc>
                        <a:spcAft>
                          <a:spcPts val="0"/>
                        </a:spcAft>
                      </a:pPr>
                      <a:r>
                        <a:rPr lang="es-ES" sz="1400">
                          <a:effectLst/>
                          <a:latin typeface="Arial" panose="020B0604020202020204" pitchFamily="34" charset="0"/>
                          <a:cs typeface="Arial" panose="020B0604020202020204" pitchFamily="34" charset="0"/>
                        </a:rPr>
                        <a:t>TOTAL</a:t>
                      </a:r>
                      <a:endParaRPr lang="es-CL" sz="1400">
                        <a:effectLst/>
                        <a:latin typeface="Arial" panose="020B0604020202020204" pitchFamily="34" charset="0"/>
                        <a:ea typeface="Carlito"/>
                        <a:cs typeface="Arial" panose="020B0604020202020204" pitchFamily="34" charset="0"/>
                      </a:endParaRPr>
                    </a:p>
                  </a:txBody>
                  <a:tcPr marL="0" marR="0" marT="0" marB="0"/>
                </a:tc>
                <a:tc hMerge="1">
                  <a:txBody>
                    <a:bodyPr/>
                    <a:lstStyle/>
                    <a:p>
                      <a:endParaRPr lang="es-CL"/>
                    </a:p>
                  </a:txBody>
                  <a:tcPr/>
                </a:tc>
                <a:tc>
                  <a:txBody>
                    <a:bodyPr/>
                    <a:lstStyle/>
                    <a:p>
                      <a:pPr marL="1005205">
                        <a:lnSpc>
                          <a:spcPct val="100000"/>
                        </a:lnSpc>
                      </a:pPr>
                      <a:r>
                        <a:rPr lang="es-ES" sz="1400" dirty="0">
                          <a:effectLst/>
                          <a:latin typeface="Arial" panose="020B0604020202020204" pitchFamily="34" charset="0"/>
                          <a:ea typeface="+mn-ea"/>
                          <a:cs typeface="Arial" panose="020B0604020202020204" pitchFamily="34" charset="0"/>
                        </a:rPr>
                        <a:t>62</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3515205234"/>
                  </a:ext>
                </a:extLst>
              </a:tr>
            </a:tbl>
          </a:graphicData>
        </a:graphic>
      </p:graphicFrame>
    </p:spTree>
    <p:extLst>
      <p:ext uri="{BB962C8B-B14F-4D97-AF65-F5344CB8AC3E}">
        <p14:creationId xmlns:p14="http://schemas.microsoft.com/office/powerpoint/2010/main" val="225662816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18493"/>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3" name="Rectangle 1"/>
          <p:cNvSpPr>
            <a:spLocks noChangeArrowheads="1"/>
          </p:cNvSpPr>
          <p:nvPr/>
        </p:nvSpPr>
        <p:spPr bwMode="auto">
          <a:xfrm>
            <a:off x="177053" y="-464082"/>
            <a:ext cx="4916469" cy="120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3136" tIns="736368" rIns="558624" bIns="177744" numCol="1" anchor="ctr" anchorCtr="0" compatLnSpc="1">
            <a:prstTxWarp prst="textNoShape">
              <a:avLst/>
            </a:prstTxWarp>
            <a:spAutoFit/>
          </a:bodyPr>
          <a:lstStyle>
            <a:lvl1pPr eaLnBrk="0" fontAlgn="base" hangingPunct="0">
              <a:spcBef>
                <a:spcPct val="0"/>
              </a:spcBef>
              <a:spcAft>
                <a:spcPct val="0"/>
              </a:spcAft>
              <a:tabLst>
                <a:tab pos="835025" algn="l"/>
              </a:tabLst>
              <a:defRPr>
                <a:solidFill>
                  <a:schemeClr val="tx1"/>
                </a:solidFill>
                <a:latin typeface="Arial" panose="020B0604020202020204" pitchFamily="34" charset="0"/>
              </a:defRPr>
            </a:lvl1pPr>
            <a:lvl2pPr eaLnBrk="0" fontAlgn="base" hangingPunct="0">
              <a:spcBef>
                <a:spcPct val="0"/>
              </a:spcBef>
              <a:spcAft>
                <a:spcPct val="0"/>
              </a:spcAft>
              <a:tabLst>
                <a:tab pos="835025" algn="l"/>
              </a:tabLst>
              <a:defRPr>
                <a:solidFill>
                  <a:schemeClr val="tx1"/>
                </a:solidFill>
                <a:latin typeface="Arial" panose="020B0604020202020204" pitchFamily="34" charset="0"/>
              </a:defRPr>
            </a:lvl2pPr>
            <a:lvl3pPr eaLnBrk="0" fontAlgn="base" hangingPunct="0">
              <a:spcBef>
                <a:spcPct val="0"/>
              </a:spcBef>
              <a:spcAft>
                <a:spcPct val="0"/>
              </a:spcAft>
              <a:tabLst>
                <a:tab pos="835025" algn="l"/>
              </a:tabLst>
              <a:defRPr>
                <a:solidFill>
                  <a:schemeClr val="tx1"/>
                </a:solidFill>
                <a:latin typeface="Arial" panose="020B0604020202020204" pitchFamily="34" charset="0"/>
              </a:defRPr>
            </a:lvl3pPr>
            <a:lvl4pPr eaLnBrk="0" fontAlgn="base" hangingPunct="0">
              <a:spcBef>
                <a:spcPct val="0"/>
              </a:spcBef>
              <a:spcAft>
                <a:spcPct val="0"/>
              </a:spcAft>
              <a:tabLst>
                <a:tab pos="835025" algn="l"/>
              </a:tabLst>
              <a:defRPr>
                <a:solidFill>
                  <a:schemeClr val="tx1"/>
                </a:solidFill>
                <a:latin typeface="Arial" panose="020B0604020202020204" pitchFamily="34" charset="0"/>
              </a:defRPr>
            </a:lvl4pPr>
            <a:lvl5pPr eaLnBrk="0" fontAlgn="base" hangingPunct="0">
              <a:spcBef>
                <a:spcPct val="0"/>
              </a:spcBef>
              <a:spcAft>
                <a:spcPct val="0"/>
              </a:spcAft>
              <a:tabLst>
                <a:tab pos="835025" algn="l"/>
              </a:tabLst>
              <a:defRPr>
                <a:solidFill>
                  <a:schemeClr val="tx1"/>
                </a:solidFill>
                <a:latin typeface="Arial" panose="020B0604020202020204" pitchFamily="34" charset="0"/>
              </a:defRPr>
            </a:lvl5pPr>
            <a:lvl6pPr eaLnBrk="0" fontAlgn="base" hangingPunct="0">
              <a:spcBef>
                <a:spcPct val="0"/>
              </a:spcBef>
              <a:spcAft>
                <a:spcPct val="0"/>
              </a:spcAft>
              <a:tabLst>
                <a:tab pos="835025" algn="l"/>
              </a:tabLst>
              <a:defRPr>
                <a:solidFill>
                  <a:schemeClr val="tx1"/>
                </a:solidFill>
                <a:latin typeface="Arial" panose="020B0604020202020204" pitchFamily="34" charset="0"/>
              </a:defRPr>
            </a:lvl6pPr>
            <a:lvl7pPr eaLnBrk="0" fontAlgn="base" hangingPunct="0">
              <a:spcBef>
                <a:spcPct val="0"/>
              </a:spcBef>
              <a:spcAft>
                <a:spcPct val="0"/>
              </a:spcAft>
              <a:tabLst>
                <a:tab pos="835025" algn="l"/>
              </a:tabLst>
              <a:defRPr>
                <a:solidFill>
                  <a:schemeClr val="tx1"/>
                </a:solidFill>
                <a:latin typeface="Arial" panose="020B0604020202020204" pitchFamily="34" charset="0"/>
              </a:defRPr>
            </a:lvl7pPr>
            <a:lvl8pPr eaLnBrk="0" fontAlgn="base" hangingPunct="0">
              <a:spcBef>
                <a:spcPct val="0"/>
              </a:spcBef>
              <a:spcAft>
                <a:spcPct val="0"/>
              </a:spcAft>
              <a:tabLst>
                <a:tab pos="835025" algn="l"/>
              </a:tabLst>
              <a:defRPr>
                <a:solidFill>
                  <a:schemeClr val="tx1"/>
                </a:solidFill>
                <a:latin typeface="Arial" panose="020B0604020202020204" pitchFamily="34" charset="0"/>
              </a:defRPr>
            </a:lvl8pPr>
            <a:lvl9pPr eaLnBrk="0" fontAlgn="base" hangingPunct="0">
              <a:spcBef>
                <a:spcPct val="0"/>
              </a:spcBef>
              <a:spcAft>
                <a:spcPct val="0"/>
              </a:spcAft>
              <a:tabLst>
                <a:tab pos="8350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835025" algn="l"/>
              </a:tabLst>
            </a:pPr>
            <a:r>
              <a:rPr kumimoji="0" lang="es-ES" altLang="es-CL" b="1" i="0" u="none" strike="noStrike" cap="none" normalizeH="0" baseline="0" dirty="0">
                <a:ln>
                  <a:noFill/>
                </a:ln>
                <a:solidFill>
                  <a:schemeClr val="accent1">
                    <a:lumMod val="50000"/>
                  </a:schemeClr>
                </a:solidFill>
                <a:effectLst/>
                <a:latin typeface="Arial" panose="020B0604020202020204" pitchFamily="34" charset="0"/>
                <a:ea typeface="Carlito"/>
                <a:cs typeface="Arial" panose="020B0604020202020204" pitchFamily="34" charset="0"/>
              </a:rPr>
              <a:t>MATRÍCULA FINAL 2022</a:t>
            </a:r>
            <a:endParaRPr kumimoji="0" lang="es-ES" altLang="es-CL" b="0" i="0" u="none" strike="noStrike" cap="none" normalizeH="0" baseline="0" dirty="0">
              <a:ln>
                <a:noFill/>
              </a:ln>
              <a:solidFill>
                <a:schemeClr val="accent1">
                  <a:lumMod val="50000"/>
                </a:schemeClr>
              </a:solidFill>
              <a:effectLst/>
              <a:latin typeface="Arial" panose="020B0604020202020204" pitchFamily="34" charset="0"/>
              <a:ea typeface="Carlito"/>
              <a:cs typeface="Arial" panose="020B0604020202020204"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1343202104"/>
              </p:ext>
            </p:extLst>
          </p:nvPr>
        </p:nvGraphicFramePr>
        <p:xfrm>
          <a:off x="3776384" y="342837"/>
          <a:ext cx="6179468" cy="5830350"/>
        </p:xfrm>
        <a:graphic>
          <a:graphicData uri="http://schemas.openxmlformats.org/drawingml/2006/table">
            <a:tbl>
              <a:tblPr>
                <a:tableStyleId>{5C22544A-7EE6-4342-B048-85BDC9FD1C3A}</a:tableStyleId>
              </a:tblPr>
              <a:tblGrid>
                <a:gridCol w="1017962">
                  <a:extLst>
                    <a:ext uri="{9D8B030D-6E8A-4147-A177-3AD203B41FA5}">
                      <a16:colId xmlns:a16="http://schemas.microsoft.com/office/drawing/2014/main" val="1936206314"/>
                    </a:ext>
                  </a:extLst>
                </a:gridCol>
                <a:gridCol w="860251">
                  <a:extLst>
                    <a:ext uri="{9D8B030D-6E8A-4147-A177-3AD203B41FA5}">
                      <a16:colId xmlns:a16="http://schemas.microsoft.com/office/drawing/2014/main" val="2519401740"/>
                    </a:ext>
                  </a:extLst>
                </a:gridCol>
                <a:gridCol w="860251">
                  <a:extLst>
                    <a:ext uri="{9D8B030D-6E8A-4147-A177-3AD203B41FA5}">
                      <a16:colId xmlns:a16="http://schemas.microsoft.com/office/drawing/2014/main" val="2748742168"/>
                    </a:ext>
                  </a:extLst>
                </a:gridCol>
                <a:gridCol w="860251">
                  <a:extLst>
                    <a:ext uri="{9D8B030D-6E8A-4147-A177-3AD203B41FA5}">
                      <a16:colId xmlns:a16="http://schemas.microsoft.com/office/drawing/2014/main" val="369324796"/>
                    </a:ext>
                  </a:extLst>
                </a:gridCol>
                <a:gridCol w="860251">
                  <a:extLst>
                    <a:ext uri="{9D8B030D-6E8A-4147-A177-3AD203B41FA5}">
                      <a16:colId xmlns:a16="http://schemas.microsoft.com/office/drawing/2014/main" val="2184386261"/>
                    </a:ext>
                  </a:extLst>
                </a:gridCol>
                <a:gridCol w="860251">
                  <a:extLst>
                    <a:ext uri="{9D8B030D-6E8A-4147-A177-3AD203B41FA5}">
                      <a16:colId xmlns:a16="http://schemas.microsoft.com/office/drawing/2014/main" val="4104640586"/>
                    </a:ext>
                  </a:extLst>
                </a:gridCol>
                <a:gridCol w="860251">
                  <a:extLst>
                    <a:ext uri="{9D8B030D-6E8A-4147-A177-3AD203B41FA5}">
                      <a16:colId xmlns:a16="http://schemas.microsoft.com/office/drawing/2014/main" val="2188787844"/>
                    </a:ext>
                  </a:extLst>
                </a:gridCol>
              </a:tblGrid>
              <a:tr h="272437">
                <a:tc>
                  <a:txBody>
                    <a:bodyPr/>
                    <a:lstStyle/>
                    <a:p>
                      <a:pPr algn="ctr" fontAlgn="b"/>
                      <a:r>
                        <a:rPr lang="es-CL" sz="1200" u="none" strike="noStrike" dirty="0">
                          <a:effectLst/>
                        </a:rPr>
                        <a:t>CURSOS</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MATRICULA INICIAL</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MUJERES</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HOMBRES</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RETIROS</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MATRICULA FINAL</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MATRICULA POR NIVEL</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999035446"/>
                  </a:ext>
                </a:extLst>
              </a:tr>
              <a:tr h="182533">
                <a:tc>
                  <a:txBody>
                    <a:bodyPr/>
                    <a:lstStyle/>
                    <a:p>
                      <a:pPr algn="ctr" fontAlgn="b"/>
                      <a:r>
                        <a:rPr lang="es-CL" sz="1200" u="none" strike="noStrike" dirty="0">
                          <a:effectLst/>
                        </a:rPr>
                        <a:t>PRE KINDER A</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32</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10</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20</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2</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30</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s-CL" sz="1200" u="none" strike="noStrike">
                          <a:effectLst/>
                        </a:rPr>
                        <a:t>55</a:t>
                      </a:r>
                      <a:endParaRPr lang="es-CL" sz="1200" b="1" i="0" u="none" strike="noStrike">
                        <a:solidFill>
                          <a:srgbClr val="000000"/>
                        </a:solidFill>
                        <a:effectLst/>
                        <a:latin typeface="Calibri" panose="020F0502020204030204" pitchFamily="34" charset="0"/>
                      </a:endParaRPr>
                    </a:p>
                  </a:txBody>
                  <a:tcPr marL="5369" marR="5369" marT="53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0519538"/>
                  </a:ext>
                </a:extLst>
              </a:tr>
              <a:tr h="182533">
                <a:tc>
                  <a:txBody>
                    <a:bodyPr/>
                    <a:lstStyle/>
                    <a:p>
                      <a:pPr algn="ctr" fontAlgn="b"/>
                      <a:r>
                        <a:rPr lang="es-CL" sz="1200" u="none" strike="noStrike" dirty="0">
                          <a:effectLst/>
                        </a:rPr>
                        <a:t>PRE KINDER B</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27</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9</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16</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2</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25</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4292037214"/>
                  </a:ext>
                </a:extLst>
              </a:tr>
              <a:tr h="182533">
                <a:tc>
                  <a:txBody>
                    <a:bodyPr/>
                    <a:lstStyle/>
                    <a:p>
                      <a:pPr algn="ctr" fontAlgn="b"/>
                      <a:r>
                        <a:rPr lang="es-CL" sz="1200" u="none" strike="noStrike" dirty="0">
                          <a:effectLst/>
                        </a:rPr>
                        <a:t>KINDER A</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27</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17</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10</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0</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27</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s-CL" sz="1200" u="none" strike="noStrike">
                          <a:effectLst/>
                        </a:rPr>
                        <a:t>96</a:t>
                      </a:r>
                      <a:endParaRPr lang="es-CL" sz="1200" b="1" i="0" u="none" strike="noStrike">
                        <a:solidFill>
                          <a:srgbClr val="000000"/>
                        </a:solidFill>
                        <a:effectLst/>
                        <a:latin typeface="Calibri" panose="020F0502020204030204" pitchFamily="34" charset="0"/>
                      </a:endParaRPr>
                    </a:p>
                  </a:txBody>
                  <a:tcPr marL="5369" marR="5369" marT="53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2219255"/>
                  </a:ext>
                </a:extLst>
              </a:tr>
              <a:tr h="182533">
                <a:tc>
                  <a:txBody>
                    <a:bodyPr/>
                    <a:lstStyle/>
                    <a:p>
                      <a:pPr algn="ctr" fontAlgn="b"/>
                      <a:r>
                        <a:rPr lang="es-CL" sz="1200" u="none" strike="noStrike" dirty="0">
                          <a:effectLst/>
                        </a:rPr>
                        <a:t> KINDER B</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25</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13</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10</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2</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23</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730208889"/>
                  </a:ext>
                </a:extLst>
              </a:tr>
              <a:tr h="182533">
                <a:tc>
                  <a:txBody>
                    <a:bodyPr/>
                    <a:lstStyle/>
                    <a:p>
                      <a:pPr algn="ctr" fontAlgn="b"/>
                      <a:r>
                        <a:rPr lang="es-CL" sz="1200" u="none" strike="noStrike" dirty="0">
                          <a:effectLst/>
                        </a:rPr>
                        <a:t>KINDER C</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26</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9</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17</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0</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26</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610355560"/>
                  </a:ext>
                </a:extLst>
              </a:tr>
              <a:tr h="182533">
                <a:tc>
                  <a:txBody>
                    <a:bodyPr/>
                    <a:lstStyle/>
                    <a:p>
                      <a:pPr algn="ctr" fontAlgn="b"/>
                      <a:r>
                        <a:rPr lang="es-CL" sz="1200" u="none" strike="noStrike" dirty="0">
                          <a:effectLst/>
                        </a:rPr>
                        <a:t>1°A</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33</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13</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20</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0</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33</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s-CL" sz="1200" u="none" strike="noStrike">
                          <a:effectLst/>
                        </a:rPr>
                        <a:t>99</a:t>
                      </a:r>
                      <a:endParaRPr lang="es-CL" sz="1200" b="1" i="0" u="none" strike="noStrike">
                        <a:solidFill>
                          <a:srgbClr val="000000"/>
                        </a:solidFill>
                        <a:effectLst/>
                        <a:latin typeface="Calibri" panose="020F0502020204030204" pitchFamily="34" charset="0"/>
                      </a:endParaRPr>
                    </a:p>
                  </a:txBody>
                  <a:tcPr marL="5369" marR="5369" marT="53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7971202"/>
                  </a:ext>
                </a:extLst>
              </a:tr>
              <a:tr h="182533">
                <a:tc>
                  <a:txBody>
                    <a:bodyPr/>
                    <a:lstStyle/>
                    <a:p>
                      <a:pPr algn="ctr" fontAlgn="b"/>
                      <a:r>
                        <a:rPr lang="es-CL" sz="1200" u="none" strike="noStrike" dirty="0">
                          <a:effectLst/>
                        </a:rPr>
                        <a:t>1°B</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34</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16</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17</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33</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3592564155"/>
                  </a:ext>
                </a:extLst>
              </a:tr>
              <a:tr h="182533">
                <a:tc>
                  <a:txBody>
                    <a:bodyPr/>
                    <a:lstStyle/>
                    <a:p>
                      <a:pPr algn="ctr" fontAlgn="b"/>
                      <a:r>
                        <a:rPr lang="es-CL" sz="1200" u="none" strike="noStrike" dirty="0">
                          <a:effectLst/>
                        </a:rPr>
                        <a:t>1°C</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33</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17</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16</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0</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33</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423194160"/>
                  </a:ext>
                </a:extLst>
              </a:tr>
              <a:tr h="182533">
                <a:tc>
                  <a:txBody>
                    <a:bodyPr/>
                    <a:lstStyle/>
                    <a:p>
                      <a:pPr algn="ctr" fontAlgn="b"/>
                      <a:r>
                        <a:rPr lang="es-CL" sz="1200" u="none" strike="noStrike" dirty="0">
                          <a:effectLst/>
                        </a:rPr>
                        <a:t>2°A</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29</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11</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17</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38</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s-CL" sz="1200" u="none" strike="noStrike" dirty="0">
                          <a:effectLst/>
                        </a:rPr>
                        <a:t>112</a:t>
                      </a:r>
                      <a:endParaRPr lang="es-CL" sz="1200" b="1" i="0" u="none" strike="noStrike" dirty="0">
                        <a:solidFill>
                          <a:srgbClr val="000000"/>
                        </a:solidFill>
                        <a:effectLst/>
                        <a:latin typeface="Calibri" panose="020F0502020204030204" pitchFamily="34" charset="0"/>
                      </a:endParaRPr>
                    </a:p>
                  </a:txBody>
                  <a:tcPr marL="5369" marR="5369" marT="53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1313255"/>
                  </a:ext>
                </a:extLst>
              </a:tr>
              <a:tr h="182533">
                <a:tc>
                  <a:txBody>
                    <a:bodyPr/>
                    <a:lstStyle/>
                    <a:p>
                      <a:pPr algn="ctr" fontAlgn="b"/>
                      <a:r>
                        <a:rPr lang="es-CL" sz="1200" u="none" strike="noStrike" dirty="0">
                          <a:effectLst/>
                        </a:rPr>
                        <a:t>2°B</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38</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12</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25</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37</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1757234342"/>
                  </a:ext>
                </a:extLst>
              </a:tr>
              <a:tr h="182533">
                <a:tc>
                  <a:txBody>
                    <a:bodyPr/>
                    <a:lstStyle/>
                    <a:p>
                      <a:pPr algn="ctr" fontAlgn="b"/>
                      <a:r>
                        <a:rPr lang="es-CL" sz="1200" u="none" strike="noStrike" dirty="0">
                          <a:effectLst/>
                        </a:rPr>
                        <a:t>2°C</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38</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13</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24</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37</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312671527"/>
                  </a:ext>
                </a:extLst>
              </a:tr>
              <a:tr h="182533">
                <a:tc>
                  <a:txBody>
                    <a:bodyPr/>
                    <a:lstStyle/>
                    <a:p>
                      <a:pPr algn="ctr" fontAlgn="b"/>
                      <a:r>
                        <a:rPr lang="es-CL" sz="1200" u="none" strike="noStrike" dirty="0">
                          <a:effectLst/>
                        </a:rPr>
                        <a:t>3°A</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39</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19</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19</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38</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s-CL" sz="1200" u="none" strike="noStrike" dirty="0">
                          <a:effectLst/>
                        </a:rPr>
                        <a:t>76</a:t>
                      </a:r>
                      <a:endParaRPr lang="es-CL" sz="1200" b="1" i="0" u="none" strike="noStrike" dirty="0">
                        <a:solidFill>
                          <a:srgbClr val="000000"/>
                        </a:solidFill>
                        <a:effectLst/>
                        <a:latin typeface="Calibri" panose="020F0502020204030204" pitchFamily="34" charset="0"/>
                      </a:endParaRPr>
                    </a:p>
                  </a:txBody>
                  <a:tcPr marL="5369" marR="5369" marT="53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5511600"/>
                  </a:ext>
                </a:extLst>
              </a:tr>
              <a:tr h="182533">
                <a:tc>
                  <a:txBody>
                    <a:bodyPr/>
                    <a:lstStyle/>
                    <a:p>
                      <a:pPr algn="ctr" fontAlgn="b"/>
                      <a:r>
                        <a:rPr lang="es-CL" sz="1200" u="none" strike="noStrike">
                          <a:effectLst/>
                        </a:rPr>
                        <a:t>3°B</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39</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20</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18</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38</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2982545120"/>
                  </a:ext>
                </a:extLst>
              </a:tr>
              <a:tr h="182533">
                <a:tc>
                  <a:txBody>
                    <a:bodyPr/>
                    <a:lstStyle/>
                    <a:p>
                      <a:pPr algn="ctr" fontAlgn="b"/>
                      <a:r>
                        <a:rPr lang="es-CL" sz="1200" u="none" strike="noStrike" dirty="0">
                          <a:effectLst/>
                        </a:rPr>
                        <a:t>4°A</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38</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15</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22</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37</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s-CL" sz="1200" u="none" strike="noStrike" dirty="0">
                          <a:effectLst/>
                        </a:rPr>
                        <a:t>111</a:t>
                      </a:r>
                      <a:endParaRPr lang="es-CL" sz="1200" b="1" i="0" u="none" strike="noStrike" dirty="0">
                        <a:solidFill>
                          <a:srgbClr val="000000"/>
                        </a:solidFill>
                        <a:effectLst/>
                        <a:latin typeface="Calibri" panose="020F0502020204030204" pitchFamily="34" charset="0"/>
                      </a:endParaRPr>
                    </a:p>
                  </a:txBody>
                  <a:tcPr marL="5369" marR="5369" marT="53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4002868"/>
                  </a:ext>
                </a:extLst>
              </a:tr>
              <a:tr h="182533">
                <a:tc>
                  <a:txBody>
                    <a:bodyPr/>
                    <a:lstStyle/>
                    <a:p>
                      <a:pPr algn="ctr" fontAlgn="b"/>
                      <a:r>
                        <a:rPr lang="es-CL" sz="1200" u="none" strike="noStrike" dirty="0">
                          <a:effectLst/>
                        </a:rPr>
                        <a:t>4°B</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37</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17</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20</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0</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37</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3667765511"/>
                  </a:ext>
                </a:extLst>
              </a:tr>
              <a:tr h="182533">
                <a:tc>
                  <a:txBody>
                    <a:bodyPr/>
                    <a:lstStyle/>
                    <a:p>
                      <a:pPr algn="ctr" fontAlgn="b"/>
                      <a:r>
                        <a:rPr lang="es-CL" sz="1200" u="none" strike="noStrike" dirty="0">
                          <a:effectLst/>
                        </a:rPr>
                        <a:t>4°C</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38</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20</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17</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37</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875120009"/>
                  </a:ext>
                </a:extLst>
              </a:tr>
              <a:tr h="182533">
                <a:tc>
                  <a:txBody>
                    <a:bodyPr/>
                    <a:lstStyle/>
                    <a:p>
                      <a:pPr algn="ctr" fontAlgn="b"/>
                      <a:r>
                        <a:rPr lang="es-CL" sz="1200" u="none" strike="noStrike" dirty="0">
                          <a:effectLst/>
                        </a:rPr>
                        <a:t>5°A</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39</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19</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20</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0</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39</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s-CL" sz="1200" u="none" strike="noStrike" dirty="0">
                          <a:effectLst/>
                        </a:rPr>
                        <a:t>114</a:t>
                      </a:r>
                      <a:endParaRPr lang="es-CL" sz="1200" b="1" i="0" u="none" strike="noStrike" dirty="0">
                        <a:solidFill>
                          <a:srgbClr val="000000"/>
                        </a:solidFill>
                        <a:effectLst/>
                        <a:latin typeface="Calibri" panose="020F0502020204030204" pitchFamily="34" charset="0"/>
                      </a:endParaRPr>
                    </a:p>
                  </a:txBody>
                  <a:tcPr marL="5369" marR="5369" marT="53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3331178"/>
                  </a:ext>
                </a:extLst>
              </a:tr>
              <a:tr h="182533">
                <a:tc>
                  <a:txBody>
                    <a:bodyPr/>
                    <a:lstStyle/>
                    <a:p>
                      <a:pPr algn="ctr" fontAlgn="b"/>
                      <a:r>
                        <a:rPr lang="es-CL" sz="1200" u="none" strike="noStrike" dirty="0">
                          <a:effectLst/>
                        </a:rPr>
                        <a:t>5°B</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39</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23</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15</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38</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2578581538"/>
                  </a:ext>
                </a:extLst>
              </a:tr>
              <a:tr h="182533">
                <a:tc>
                  <a:txBody>
                    <a:bodyPr/>
                    <a:lstStyle/>
                    <a:p>
                      <a:pPr algn="ctr" fontAlgn="b"/>
                      <a:r>
                        <a:rPr lang="es-CL" sz="1200" u="none" strike="noStrike">
                          <a:effectLst/>
                        </a:rPr>
                        <a:t>5°C</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40</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15</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22</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37</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3081234891"/>
                  </a:ext>
                </a:extLst>
              </a:tr>
              <a:tr h="182533">
                <a:tc>
                  <a:txBody>
                    <a:bodyPr/>
                    <a:lstStyle/>
                    <a:p>
                      <a:pPr algn="ctr" fontAlgn="b"/>
                      <a:r>
                        <a:rPr lang="es-CL" sz="1200" u="none" strike="noStrike">
                          <a:effectLst/>
                        </a:rPr>
                        <a:t>6°A</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39</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18</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20</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38</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s-CL" sz="1200" u="none" strike="noStrike" dirty="0">
                          <a:effectLst/>
                        </a:rPr>
                        <a:t>113</a:t>
                      </a:r>
                      <a:endParaRPr lang="es-CL" sz="1200" b="1" i="0" u="none" strike="noStrike" dirty="0">
                        <a:solidFill>
                          <a:srgbClr val="000000"/>
                        </a:solidFill>
                        <a:effectLst/>
                        <a:latin typeface="Calibri" panose="020F0502020204030204" pitchFamily="34" charset="0"/>
                      </a:endParaRPr>
                    </a:p>
                  </a:txBody>
                  <a:tcPr marL="5369" marR="5369" marT="53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2150117"/>
                  </a:ext>
                </a:extLst>
              </a:tr>
              <a:tr h="182533">
                <a:tc>
                  <a:txBody>
                    <a:bodyPr/>
                    <a:lstStyle/>
                    <a:p>
                      <a:pPr algn="ctr" fontAlgn="b"/>
                      <a:r>
                        <a:rPr lang="es-CL" sz="1200" u="none" strike="noStrike" dirty="0">
                          <a:effectLst/>
                        </a:rPr>
                        <a:t>6°B</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39</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18</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20</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38</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3970900899"/>
                  </a:ext>
                </a:extLst>
              </a:tr>
              <a:tr h="182533">
                <a:tc>
                  <a:txBody>
                    <a:bodyPr/>
                    <a:lstStyle/>
                    <a:p>
                      <a:pPr algn="ctr" fontAlgn="b"/>
                      <a:r>
                        <a:rPr lang="es-CL" sz="1200" u="none" strike="noStrike">
                          <a:effectLst/>
                        </a:rPr>
                        <a:t>6°C</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38</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21</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16</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37</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1091116838"/>
                  </a:ext>
                </a:extLst>
              </a:tr>
              <a:tr h="182533">
                <a:tc>
                  <a:txBody>
                    <a:bodyPr/>
                    <a:lstStyle/>
                    <a:p>
                      <a:pPr algn="ctr" fontAlgn="b"/>
                      <a:r>
                        <a:rPr lang="es-CL" sz="1200" u="none" strike="noStrike" dirty="0">
                          <a:effectLst/>
                        </a:rPr>
                        <a:t>7°A</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37</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21</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16</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0</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37</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s-CL" sz="1200" u="none" strike="noStrike" dirty="0">
                          <a:effectLst/>
                        </a:rPr>
                        <a:t>106</a:t>
                      </a:r>
                      <a:endParaRPr lang="es-CL" sz="1200" b="1" i="0" u="none" strike="noStrike" dirty="0">
                        <a:solidFill>
                          <a:srgbClr val="000000"/>
                        </a:solidFill>
                        <a:effectLst/>
                        <a:latin typeface="Calibri" panose="020F0502020204030204" pitchFamily="34" charset="0"/>
                      </a:endParaRPr>
                    </a:p>
                  </a:txBody>
                  <a:tcPr marL="5369" marR="5369" marT="53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2870988"/>
                  </a:ext>
                </a:extLst>
              </a:tr>
              <a:tr h="182533">
                <a:tc>
                  <a:txBody>
                    <a:bodyPr/>
                    <a:lstStyle/>
                    <a:p>
                      <a:pPr algn="ctr" fontAlgn="b"/>
                      <a:r>
                        <a:rPr lang="es-CL" sz="1200" u="none" strike="noStrike">
                          <a:effectLst/>
                        </a:rPr>
                        <a:t>7°B</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37</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15</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20</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2</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35</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122560001"/>
                  </a:ext>
                </a:extLst>
              </a:tr>
              <a:tr h="182533">
                <a:tc>
                  <a:txBody>
                    <a:bodyPr/>
                    <a:lstStyle/>
                    <a:p>
                      <a:pPr algn="ctr" fontAlgn="b"/>
                      <a:r>
                        <a:rPr lang="es-CL" sz="1200" u="none" strike="noStrike" dirty="0">
                          <a:effectLst/>
                        </a:rPr>
                        <a:t>7°C</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36</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16</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18</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2</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34</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187526184"/>
                  </a:ext>
                </a:extLst>
              </a:tr>
              <a:tr h="182533">
                <a:tc>
                  <a:txBody>
                    <a:bodyPr/>
                    <a:lstStyle/>
                    <a:p>
                      <a:pPr algn="ctr" fontAlgn="b"/>
                      <a:r>
                        <a:rPr lang="es-CL" sz="1200" u="none" strike="noStrike" dirty="0">
                          <a:effectLst/>
                        </a:rPr>
                        <a:t>8°A</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38</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16</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21</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37</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s-CL" sz="1200" u="none" strike="noStrike" dirty="0">
                          <a:effectLst/>
                        </a:rPr>
                        <a:t>110</a:t>
                      </a:r>
                      <a:endParaRPr lang="es-CL" sz="1200" b="1" i="0" u="none" strike="noStrike" dirty="0">
                        <a:solidFill>
                          <a:srgbClr val="000000"/>
                        </a:solidFill>
                        <a:effectLst/>
                        <a:latin typeface="Calibri" panose="020F0502020204030204" pitchFamily="34" charset="0"/>
                      </a:endParaRPr>
                    </a:p>
                  </a:txBody>
                  <a:tcPr marL="5369" marR="5369" marT="53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183785"/>
                  </a:ext>
                </a:extLst>
              </a:tr>
              <a:tr h="182533">
                <a:tc>
                  <a:txBody>
                    <a:bodyPr/>
                    <a:lstStyle/>
                    <a:p>
                      <a:pPr algn="ctr" fontAlgn="b"/>
                      <a:r>
                        <a:rPr lang="es-CL" sz="1200" u="none" strike="noStrike" dirty="0">
                          <a:effectLst/>
                        </a:rPr>
                        <a:t>8°B</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36</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15</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20</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1</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35</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3870932193"/>
                  </a:ext>
                </a:extLst>
              </a:tr>
              <a:tr h="182533">
                <a:tc>
                  <a:txBody>
                    <a:bodyPr/>
                    <a:lstStyle/>
                    <a:p>
                      <a:pPr algn="ctr" fontAlgn="b"/>
                      <a:r>
                        <a:rPr lang="es-CL" sz="1200" u="none" strike="noStrike" dirty="0">
                          <a:effectLst/>
                        </a:rPr>
                        <a:t>8°C</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a:effectLst/>
                        </a:rPr>
                        <a:t>38</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18</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a:effectLst/>
                        </a:rPr>
                        <a:t>20</a:t>
                      </a:r>
                      <a:endParaRPr lang="es-CL" sz="1200" b="0" i="0" u="none" strike="noStrike">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0</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L" sz="1200" u="none" strike="noStrike" dirty="0">
                          <a:effectLst/>
                        </a:rPr>
                        <a:t>38</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CL"/>
                    </a:p>
                  </a:txBody>
                  <a:tcPr/>
                </a:tc>
                <a:extLst>
                  <a:ext uri="{0D108BD9-81ED-4DB2-BD59-A6C34878D82A}">
                    <a16:rowId xmlns:a16="http://schemas.microsoft.com/office/drawing/2014/main" val="54463189"/>
                  </a:ext>
                </a:extLst>
              </a:tr>
              <a:tr h="136218">
                <a:tc>
                  <a:txBody>
                    <a:bodyPr/>
                    <a:lstStyle/>
                    <a:p>
                      <a:pPr algn="ctr" fontAlgn="b"/>
                      <a:r>
                        <a:rPr lang="es-CL" sz="1200" u="none" strike="noStrike" dirty="0">
                          <a:effectLst/>
                        </a:rPr>
                        <a:t>TOTALES</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989</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446</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516</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27</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b"/>
                      <a:r>
                        <a:rPr lang="es-CL" sz="1200" u="none" strike="noStrike" dirty="0">
                          <a:effectLst/>
                        </a:rPr>
                        <a:t>972</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fontAlgn="b"/>
                      <a:r>
                        <a:rPr lang="es-CL" sz="1200" u="none" strike="noStrike" dirty="0">
                          <a:effectLst/>
                        </a:rPr>
                        <a:t> </a:t>
                      </a:r>
                      <a:endParaRPr lang="es-CL" sz="1200" b="0" i="0" u="none" strike="noStrike" dirty="0">
                        <a:solidFill>
                          <a:srgbClr val="000000"/>
                        </a:solidFill>
                        <a:effectLst/>
                        <a:latin typeface="Calibri" panose="020F0502020204030204" pitchFamily="34" charset="0"/>
                      </a:endParaRPr>
                    </a:p>
                  </a:txBody>
                  <a:tcPr marL="5369" marR="5369" marT="5369"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55945959"/>
                  </a:ext>
                </a:extLst>
              </a:tr>
            </a:tbl>
          </a:graphicData>
        </a:graphic>
      </p:graphicFrame>
    </p:spTree>
    <p:extLst>
      <p:ext uri="{BB962C8B-B14F-4D97-AF65-F5344CB8AC3E}">
        <p14:creationId xmlns:p14="http://schemas.microsoft.com/office/powerpoint/2010/main" val="2400823259"/>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7" name="Rectángulo 6"/>
          <p:cNvSpPr/>
          <p:nvPr/>
        </p:nvSpPr>
        <p:spPr>
          <a:xfrm>
            <a:off x="345753" y="183312"/>
            <a:ext cx="2563074" cy="338554"/>
          </a:xfrm>
          <a:prstGeom prst="rect">
            <a:avLst/>
          </a:prstGeom>
        </p:spPr>
        <p:txBody>
          <a:bodyPr wrap="none">
            <a:spAutoFit/>
          </a:bodyPr>
          <a:lstStyle/>
          <a:p>
            <a:pPr lvl="0">
              <a:spcBef>
                <a:spcPts val="260"/>
              </a:spcBef>
              <a:spcAft>
                <a:spcPts val="0"/>
              </a:spcAft>
              <a:buSzPts val="1200"/>
              <a:tabLst>
                <a:tab pos="835025" algn="l"/>
              </a:tabLst>
            </a:pPr>
            <a:r>
              <a:rPr lang="es-ES" sz="1600" b="1" dirty="0">
                <a:solidFill>
                  <a:schemeClr val="accent1">
                    <a:lumMod val="50000"/>
                  </a:schemeClr>
                </a:solidFill>
                <a:latin typeface="Arial" panose="020B0604020202020204" pitchFamily="34" charset="0"/>
                <a:ea typeface="Carlito"/>
                <a:cs typeface="Carlito"/>
              </a:rPr>
              <a:t>MATRÍCULA HISTÓRICA</a:t>
            </a:r>
            <a:endParaRPr lang="es-CL" sz="1400" dirty="0">
              <a:solidFill>
                <a:schemeClr val="accent1">
                  <a:lumMod val="50000"/>
                </a:schemeClr>
              </a:solidFill>
              <a:effectLst/>
              <a:latin typeface="Carlito"/>
              <a:ea typeface="Carlito"/>
              <a:cs typeface="Carlito"/>
            </a:endParaRPr>
          </a:p>
        </p:txBody>
      </p:sp>
      <p:graphicFrame>
        <p:nvGraphicFramePr>
          <p:cNvPr id="8" name="Tabla 7"/>
          <p:cNvGraphicFramePr>
            <a:graphicFrameLocks noGrp="1"/>
          </p:cNvGraphicFramePr>
          <p:nvPr>
            <p:extLst>
              <p:ext uri="{D42A27DB-BD31-4B8C-83A1-F6EECF244321}">
                <p14:modId xmlns:p14="http://schemas.microsoft.com/office/powerpoint/2010/main" val="219055799"/>
              </p:ext>
            </p:extLst>
          </p:nvPr>
        </p:nvGraphicFramePr>
        <p:xfrm>
          <a:off x="345753" y="735956"/>
          <a:ext cx="8957459" cy="994550"/>
        </p:xfrm>
        <a:graphic>
          <a:graphicData uri="http://schemas.openxmlformats.org/drawingml/2006/table">
            <a:tbl>
              <a:tblPr firstRow="1" firstCol="1" lastRow="1" lastCol="1" bandRow="1" bandCol="1">
                <a:tableStyleId>{5C22544A-7EE6-4342-B048-85BDC9FD1C3A}</a:tableStyleId>
              </a:tblPr>
              <a:tblGrid>
                <a:gridCol w="758631">
                  <a:extLst>
                    <a:ext uri="{9D8B030D-6E8A-4147-A177-3AD203B41FA5}">
                      <a16:colId xmlns:a16="http://schemas.microsoft.com/office/drawing/2014/main" val="1121834403"/>
                    </a:ext>
                  </a:extLst>
                </a:gridCol>
                <a:gridCol w="782391">
                  <a:extLst>
                    <a:ext uri="{9D8B030D-6E8A-4147-A177-3AD203B41FA5}">
                      <a16:colId xmlns:a16="http://schemas.microsoft.com/office/drawing/2014/main" val="49323336"/>
                    </a:ext>
                  </a:extLst>
                </a:gridCol>
                <a:gridCol w="782391">
                  <a:extLst>
                    <a:ext uri="{9D8B030D-6E8A-4147-A177-3AD203B41FA5}">
                      <a16:colId xmlns:a16="http://schemas.microsoft.com/office/drawing/2014/main" val="42959921"/>
                    </a:ext>
                  </a:extLst>
                </a:gridCol>
                <a:gridCol w="785032">
                  <a:extLst>
                    <a:ext uri="{9D8B030D-6E8A-4147-A177-3AD203B41FA5}">
                      <a16:colId xmlns:a16="http://schemas.microsoft.com/office/drawing/2014/main" val="3294094680"/>
                    </a:ext>
                  </a:extLst>
                </a:gridCol>
                <a:gridCol w="782391">
                  <a:extLst>
                    <a:ext uri="{9D8B030D-6E8A-4147-A177-3AD203B41FA5}">
                      <a16:colId xmlns:a16="http://schemas.microsoft.com/office/drawing/2014/main" val="3433891217"/>
                    </a:ext>
                  </a:extLst>
                </a:gridCol>
                <a:gridCol w="785032">
                  <a:extLst>
                    <a:ext uri="{9D8B030D-6E8A-4147-A177-3AD203B41FA5}">
                      <a16:colId xmlns:a16="http://schemas.microsoft.com/office/drawing/2014/main" val="422801227"/>
                    </a:ext>
                  </a:extLst>
                </a:gridCol>
                <a:gridCol w="782391">
                  <a:extLst>
                    <a:ext uri="{9D8B030D-6E8A-4147-A177-3AD203B41FA5}">
                      <a16:colId xmlns:a16="http://schemas.microsoft.com/office/drawing/2014/main" val="331653110"/>
                    </a:ext>
                  </a:extLst>
                </a:gridCol>
                <a:gridCol w="784153">
                  <a:extLst>
                    <a:ext uri="{9D8B030D-6E8A-4147-A177-3AD203B41FA5}">
                      <a16:colId xmlns:a16="http://schemas.microsoft.com/office/drawing/2014/main" val="3460275035"/>
                    </a:ext>
                  </a:extLst>
                </a:gridCol>
                <a:gridCol w="895042">
                  <a:extLst>
                    <a:ext uri="{9D8B030D-6E8A-4147-A177-3AD203B41FA5}">
                      <a16:colId xmlns:a16="http://schemas.microsoft.com/office/drawing/2014/main" val="4159416480"/>
                    </a:ext>
                  </a:extLst>
                </a:gridCol>
                <a:gridCol w="936679">
                  <a:extLst>
                    <a:ext uri="{9D8B030D-6E8A-4147-A177-3AD203B41FA5}">
                      <a16:colId xmlns:a16="http://schemas.microsoft.com/office/drawing/2014/main" val="2004854687"/>
                    </a:ext>
                  </a:extLst>
                </a:gridCol>
                <a:gridCol w="857926">
                  <a:extLst>
                    <a:ext uri="{9D8B030D-6E8A-4147-A177-3AD203B41FA5}">
                      <a16:colId xmlns:a16="http://schemas.microsoft.com/office/drawing/2014/main" val="1227385768"/>
                    </a:ext>
                  </a:extLst>
                </a:gridCol>
                <a:gridCol w="25400">
                  <a:extLst>
                    <a:ext uri="{9D8B030D-6E8A-4147-A177-3AD203B41FA5}">
                      <a16:colId xmlns:a16="http://schemas.microsoft.com/office/drawing/2014/main" val="2511256978"/>
                    </a:ext>
                  </a:extLst>
                </a:gridCol>
              </a:tblGrid>
              <a:tr h="391762">
                <a:tc>
                  <a:txBody>
                    <a:bodyPr/>
                    <a:lstStyle/>
                    <a:p>
                      <a:pPr marR="151130" algn="r">
                        <a:lnSpc>
                          <a:spcPts val="1365"/>
                        </a:lnSpc>
                        <a:spcBef>
                          <a:spcPts val="5"/>
                        </a:spcBef>
                        <a:spcAft>
                          <a:spcPts val="0"/>
                        </a:spcAft>
                      </a:pPr>
                      <a:endParaRPr lang="es-ES" sz="1600" dirty="0">
                        <a:solidFill>
                          <a:schemeClr val="bg2">
                            <a:lumMod val="25000"/>
                          </a:schemeClr>
                        </a:solidFill>
                        <a:effectLst/>
                      </a:endParaRPr>
                    </a:p>
                    <a:p>
                      <a:pPr marR="151130" algn="r">
                        <a:lnSpc>
                          <a:spcPts val="1365"/>
                        </a:lnSpc>
                        <a:spcBef>
                          <a:spcPts val="5"/>
                        </a:spcBef>
                        <a:spcAft>
                          <a:spcPts val="0"/>
                        </a:spcAft>
                      </a:pPr>
                      <a:r>
                        <a:rPr lang="es-ES" sz="1600" dirty="0">
                          <a:solidFill>
                            <a:schemeClr val="bg2">
                              <a:lumMod val="25000"/>
                            </a:schemeClr>
                          </a:solidFill>
                          <a:effectLst/>
                        </a:rPr>
                        <a:t>2012</a:t>
                      </a:r>
                      <a:endParaRPr lang="es-CL" sz="1600" dirty="0">
                        <a:solidFill>
                          <a:schemeClr val="bg2">
                            <a:lumMod val="25000"/>
                          </a:schemeClr>
                        </a:solidFill>
                        <a:effectLst/>
                        <a:latin typeface="Carlito"/>
                        <a:ea typeface="Carlito"/>
                        <a:cs typeface="Carlito"/>
                      </a:endParaRPr>
                    </a:p>
                  </a:txBody>
                  <a:tcPr marL="0" marR="0" marT="0" marB="0"/>
                </a:tc>
                <a:tc>
                  <a:txBody>
                    <a:bodyPr/>
                    <a:lstStyle/>
                    <a:p>
                      <a:pPr marR="149860" algn="r">
                        <a:lnSpc>
                          <a:spcPts val="1365"/>
                        </a:lnSpc>
                        <a:spcBef>
                          <a:spcPts val="5"/>
                        </a:spcBef>
                        <a:spcAft>
                          <a:spcPts val="0"/>
                        </a:spcAft>
                      </a:pPr>
                      <a:endParaRPr lang="es-ES" sz="1600" dirty="0">
                        <a:solidFill>
                          <a:schemeClr val="bg2">
                            <a:lumMod val="25000"/>
                          </a:schemeClr>
                        </a:solidFill>
                        <a:effectLst/>
                      </a:endParaRPr>
                    </a:p>
                    <a:p>
                      <a:pPr marR="149860" algn="r">
                        <a:lnSpc>
                          <a:spcPts val="1365"/>
                        </a:lnSpc>
                        <a:spcBef>
                          <a:spcPts val="5"/>
                        </a:spcBef>
                        <a:spcAft>
                          <a:spcPts val="0"/>
                        </a:spcAft>
                      </a:pPr>
                      <a:r>
                        <a:rPr lang="es-ES" sz="1600" dirty="0">
                          <a:solidFill>
                            <a:schemeClr val="bg2">
                              <a:lumMod val="25000"/>
                            </a:schemeClr>
                          </a:solidFill>
                          <a:effectLst/>
                        </a:rPr>
                        <a:t>2013</a:t>
                      </a:r>
                      <a:endParaRPr lang="es-CL" sz="1600" dirty="0">
                        <a:solidFill>
                          <a:schemeClr val="bg2">
                            <a:lumMod val="25000"/>
                          </a:schemeClr>
                        </a:solidFill>
                        <a:effectLst/>
                        <a:latin typeface="Carlito"/>
                        <a:ea typeface="Carlito"/>
                        <a:cs typeface="Carlito"/>
                      </a:endParaRPr>
                    </a:p>
                  </a:txBody>
                  <a:tcPr marL="0" marR="0" marT="0" marB="0"/>
                </a:tc>
                <a:tc>
                  <a:txBody>
                    <a:bodyPr/>
                    <a:lstStyle/>
                    <a:p>
                      <a:pPr marL="147955" marR="139065" algn="ctr">
                        <a:lnSpc>
                          <a:spcPts val="1365"/>
                        </a:lnSpc>
                        <a:spcBef>
                          <a:spcPts val="5"/>
                        </a:spcBef>
                        <a:spcAft>
                          <a:spcPts val="0"/>
                        </a:spcAft>
                      </a:pPr>
                      <a:endParaRPr lang="es-ES" sz="1600" dirty="0">
                        <a:solidFill>
                          <a:schemeClr val="bg2">
                            <a:lumMod val="25000"/>
                          </a:schemeClr>
                        </a:solidFill>
                        <a:effectLst/>
                      </a:endParaRPr>
                    </a:p>
                    <a:p>
                      <a:pPr marL="147955" marR="139065" algn="ctr">
                        <a:lnSpc>
                          <a:spcPts val="1365"/>
                        </a:lnSpc>
                        <a:spcBef>
                          <a:spcPts val="5"/>
                        </a:spcBef>
                        <a:spcAft>
                          <a:spcPts val="0"/>
                        </a:spcAft>
                      </a:pPr>
                      <a:r>
                        <a:rPr lang="es-ES" sz="1600" dirty="0">
                          <a:solidFill>
                            <a:schemeClr val="bg2">
                              <a:lumMod val="25000"/>
                            </a:schemeClr>
                          </a:solidFill>
                          <a:effectLst/>
                        </a:rPr>
                        <a:t>2014</a:t>
                      </a:r>
                      <a:endParaRPr lang="es-CL" sz="1600" dirty="0">
                        <a:solidFill>
                          <a:schemeClr val="bg2">
                            <a:lumMod val="25000"/>
                          </a:schemeClr>
                        </a:solidFill>
                        <a:effectLst/>
                        <a:latin typeface="Carlito"/>
                        <a:ea typeface="Carlito"/>
                        <a:cs typeface="Carlito"/>
                      </a:endParaRPr>
                    </a:p>
                  </a:txBody>
                  <a:tcPr marL="0" marR="0" marT="0" marB="0"/>
                </a:tc>
                <a:tc>
                  <a:txBody>
                    <a:bodyPr/>
                    <a:lstStyle/>
                    <a:p>
                      <a:pPr marL="161925">
                        <a:lnSpc>
                          <a:spcPts val="1365"/>
                        </a:lnSpc>
                        <a:spcBef>
                          <a:spcPts val="5"/>
                        </a:spcBef>
                        <a:spcAft>
                          <a:spcPts val="0"/>
                        </a:spcAft>
                      </a:pPr>
                      <a:endParaRPr lang="es-ES" sz="1600" dirty="0">
                        <a:solidFill>
                          <a:schemeClr val="bg2">
                            <a:lumMod val="25000"/>
                          </a:schemeClr>
                        </a:solidFill>
                        <a:effectLst/>
                      </a:endParaRPr>
                    </a:p>
                    <a:p>
                      <a:pPr marL="161925">
                        <a:lnSpc>
                          <a:spcPts val="1365"/>
                        </a:lnSpc>
                        <a:spcBef>
                          <a:spcPts val="5"/>
                        </a:spcBef>
                        <a:spcAft>
                          <a:spcPts val="0"/>
                        </a:spcAft>
                      </a:pPr>
                      <a:r>
                        <a:rPr lang="es-ES" sz="1600" dirty="0">
                          <a:solidFill>
                            <a:schemeClr val="bg2">
                              <a:lumMod val="25000"/>
                            </a:schemeClr>
                          </a:solidFill>
                          <a:effectLst/>
                        </a:rPr>
                        <a:t>2015</a:t>
                      </a:r>
                      <a:endParaRPr lang="es-CL" sz="1600" dirty="0">
                        <a:solidFill>
                          <a:schemeClr val="bg2">
                            <a:lumMod val="25000"/>
                          </a:schemeClr>
                        </a:solidFill>
                        <a:effectLst/>
                        <a:latin typeface="Carlito"/>
                        <a:ea typeface="Carlito"/>
                        <a:cs typeface="Carlito"/>
                      </a:endParaRPr>
                    </a:p>
                  </a:txBody>
                  <a:tcPr marL="0" marR="0" marT="0" marB="0"/>
                </a:tc>
                <a:tc>
                  <a:txBody>
                    <a:bodyPr/>
                    <a:lstStyle/>
                    <a:p>
                      <a:pPr marL="147955" marR="139700" algn="ctr">
                        <a:lnSpc>
                          <a:spcPts val="1365"/>
                        </a:lnSpc>
                        <a:spcBef>
                          <a:spcPts val="5"/>
                        </a:spcBef>
                        <a:spcAft>
                          <a:spcPts val="0"/>
                        </a:spcAft>
                      </a:pPr>
                      <a:endParaRPr lang="es-ES" sz="1600" dirty="0">
                        <a:solidFill>
                          <a:schemeClr val="bg2">
                            <a:lumMod val="25000"/>
                          </a:schemeClr>
                        </a:solidFill>
                        <a:effectLst/>
                      </a:endParaRPr>
                    </a:p>
                    <a:p>
                      <a:pPr marL="147955" marR="139700" algn="ctr">
                        <a:lnSpc>
                          <a:spcPts val="1365"/>
                        </a:lnSpc>
                        <a:spcBef>
                          <a:spcPts val="5"/>
                        </a:spcBef>
                        <a:spcAft>
                          <a:spcPts val="0"/>
                        </a:spcAft>
                      </a:pPr>
                      <a:r>
                        <a:rPr lang="es-ES" sz="1600" dirty="0">
                          <a:solidFill>
                            <a:schemeClr val="bg2">
                              <a:lumMod val="25000"/>
                            </a:schemeClr>
                          </a:solidFill>
                          <a:effectLst/>
                        </a:rPr>
                        <a:t>2016</a:t>
                      </a:r>
                      <a:endParaRPr lang="es-CL" sz="1600" dirty="0">
                        <a:solidFill>
                          <a:schemeClr val="bg2">
                            <a:lumMod val="25000"/>
                          </a:schemeClr>
                        </a:solidFill>
                        <a:effectLst/>
                        <a:latin typeface="Carlito"/>
                        <a:ea typeface="Carlito"/>
                        <a:cs typeface="Carlito"/>
                      </a:endParaRPr>
                    </a:p>
                  </a:txBody>
                  <a:tcPr marL="0" marR="0" marT="0" marB="0"/>
                </a:tc>
                <a:tc>
                  <a:txBody>
                    <a:bodyPr/>
                    <a:lstStyle/>
                    <a:p>
                      <a:pPr marR="151130" algn="r">
                        <a:lnSpc>
                          <a:spcPts val="1365"/>
                        </a:lnSpc>
                        <a:spcBef>
                          <a:spcPts val="5"/>
                        </a:spcBef>
                        <a:spcAft>
                          <a:spcPts val="0"/>
                        </a:spcAft>
                      </a:pPr>
                      <a:endParaRPr lang="es-ES" sz="1600" dirty="0">
                        <a:solidFill>
                          <a:schemeClr val="bg2">
                            <a:lumMod val="25000"/>
                          </a:schemeClr>
                        </a:solidFill>
                        <a:effectLst/>
                      </a:endParaRPr>
                    </a:p>
                    <a:p>
                      <a:pPr marR="151130" algn="r">
                        <a:lnSpc>
                          <a:spcPts val="1365"/>
                        </a:lnSpc>
                        <a:spcBef>
                          <a:spcPts val="5"/>
                        </a:spcBef>
                        <a:spcAft>
                          <a:spcPts val="0"/>
                        </a:spcAft>
                      </a:pPr>
                      <a:r>
                        <a:rPr lang="es-ES" sz="1600" dirty="0">
                          <a:solidFill>
                            <a:schemeClr val="bg2">
                              <a:lumMod val="25000"/>
                            </a:schemeClr>
                          </a:solidFill>
                          <a:effectLst/>
                        </a:rPr>
                        <a:t>2017</a:t>
                      </a:r>
                      <a:endParaRPr lang="es-CL" sz="1600" dirty="0">
                        <a:solidFill>
                          <a:schemeClr val="bg2">
                            <a:lumMod val="25000"/>
                          </a:schemeClr>
                        </a:solidFill>
                        <a:effectLst/>
                        <a:latin typeface="Carlito"/>
                        <a:ea typeface="Carlito"/>
                        <a:cs typeface="Carlito"/>
                      </a:endParaRPr>
                    </a:p>
                  </a:txBody>
                  <a:tcPr marL="0" marR="0" marT="0" marB="0"/>
                </a:tc>
                <a:tc>
                  <a:txBody>
                    <a:bodyPr/>
                    <a:lstStyle/>
                    <a:p>
                      <a:pPr marL="205105">
                        <a:lnSpc>
                          <a:spcPts val="1365"/>
                        </a:lnSpc>
                        <a:spcBef>
                          <a:spcPts val="5"/>
                        </a:spcBef>
                        <a:spcAft>
                          <a:spcPts val="0"/>
                        </a:spcAft>
                      </a:pPr>
                      <a:endParaRPr lang="es-ES" sz="1600" dirty="0">
                        <a:solidFill>
                          <a:schemeClr val="bg2">
                            <a:lumMod val="25000"/>
                          </a:schemeClr>
                        </a:solidFill>
                        <a:effectLst/>
                      </a:endParaRPr>
                    </a:p>
                    <a:p>
                      <a:pPr marL="205105">
                        <a:lnSpc>
                          <a:spcPts val="1365"/>
                        </a:lnSpc>
                        <a:spcBef>
                          <a:spcPts val="5"/>
                        </a:spcBef>
                        <a:spcAft>
                          <a:spcPts val="0"/>
                        </a:spcAft>
                      </a:pPr>
                      <a:r>
                        <a:rPr lang="es-ES" sz="1600" dirty="0">
                          <a:solidFill>
                            <a:schemeClr val="bg2">
                              <a:lumMod val="25000"/>
                            </a:schemeClr>
                          </a:solidFill>
                          <a:effectLst/>
                        </a:rPr>
                        <a:t>2018</a:t>
                      </a:r>
                      <a:endParaRPr lang="es-CL" sz="1600" dirty="0">
                        <a:solidFill>
                          <a:schemeClr val="bg2">
                            <a:lumMod val="25000"/>
                          </a:schemeClr>
                        </a:solidFill>
                        <a:effectLst/>
                        <a:latin typeface="Carlito"/>
                        <a:ea typeface="Carlito"/>
                        <a:cs typeface="Carlito"/>
                      </a:endParaRPr>
                    </a:p>
                  </a:txBody>
                  <a:tcPr marL="0" marR="0" marT="0" marB="0"/>
                </a:tc>
                <a:tc>
                  <a:txBody>
                    <a:bodyPr/>
                    <a:lstStyle/>
                    <a:p>
                      <a:pPr marL="200660" marR="189230" algn="ctr">
                        <a:lnSpc>
                          <a:spcPts val="1365"/>
                        </a:lnSpc>
                        <a:spcBef>
                          <a:spcPts val="5"/>
                        </a:spcBef>
                        <a:spcAft>
                          <a:spcPts val="0"/>
                        </a:spcAft>
                      </a:pPr>
                      <a:endParaRPr lang="es-ES" sz="1600" dirty="0">
                        <a:solidFill>
                          <a:schemeClr val="bg2">
                            <a:lumMod val="25000"/>
                          </a:schemeClr>
                        </a:solidFill>
                        <a:effectLst/>
                      </a:endParaRPr>
                    </a:p>
                    <a:p>
                      <a:pPr marL="200660" marR="189230" algn="ctr">
                        <a:lnSpc>
                          <a:spcPts val="1365"/>
                        </a:lnSpc>
                        <a:spcBef>
                          <a:spcPts val="5"/>
                        </a:spcBef>
                        <a:spcAft>
                          <a:spcPts val="0"/>
                        </a:spcAft>
                      </a:pPr>
                      <a:r>
                        <a:rPr lang="es-ES" sz="1600" dirty="0">
                          <a:solidFill>
                            <a:schemeClr val="bg2">
                              <a:lumMod val="25000"/>
                            </a:schemeClr>
                          </a:solidFill>
                          <a:effectLst/>
                        </a:rPr>
                        <a:t>2019</a:t>
                      </a:r>
                      <a:endParaRPr lang="es-CL" sz="1600" dirty="0">
                        <a:solidFill>
                          <a:schemeClr val="bg2">
                            <a:lumMod val="25000"/>
                          </a:schemeClr>
                        </a:solidFill>
                        <a:effectLst/>
                        <a:latin typeface="Carlito"/>
                        <a:ea typeface="Carlito"/>
                        <a:cs typeface="Carlito"/>
                      </a:endParaRPr>
                    </a:p>
                  </a:txBody>
                  <a:tcPr marL="0" marR="0" marT="0" marB="0"/>
                </a:tc>
                <a:tc>
                  <a:txBody>
                    <a:bodyPr/>
                    <a:lstStyle/>
                    <a:p>
                      <a:pPr marL="200660" marR="189230" algn="ctr">
                        <a:lnSpc>
                          <a:spcPts val="1365"/>
                        </a:lnSpc>
                        <a:spcBef>
                          <a:spcPts val="5"/>
                        </a:spcBef>
                        <a:spcAft>
                          <a:spcPts val="0"/>
                        </a:spcAft>
                      </a:pPr>
                      <a:endParaRPr lang="es-ES" sz="1600" dirty="0">
                        <a:solidFill>
                          <a:schemeClr val="bg2">
                            <a:lumMod val="25000"/>
                          </a:schemeClr>
                        </a:solidFill>
                        <a:effectLst/>
                      </a:endParaRPr>
                    </a:p>
                    <a:p>
                      <a:pPr marL="200660" marR="189230" algn="ctr">
                        <a:lnSpc>
                          <a:spcPts val="1365"/>
                        </a:lnSpc>
                        <a:spcBef>
                          <a:spcPts val="5"/>
                        </a:spcBef>
                        <a:spcAft>
                          <a:spcPts val="0"/>
                        </a:spcAft>
                      </a:pPr>
                      <a:r>
                        <a:rPr lang="es-ES" sz="1600" dirty="0">
                          <a:solidFill>
                            <a:schemeClr val="bg2">
                              <a:lumMod val="25000"/>
                            </a:schemeClr>
                          </a:solidFill>
                          <a:effectLst/>
                        </a:rPr>
                        <a:t>2020</a:t>
                      </a:r>
                      <a:endParaRPr lang="es-CL" sz="1600" dirty="0">
                        <a:solidFill>
                          <a:schemeClr val="bg2">
                            <a:lumMod val="25000"/>
                          </a:schemeClr>
                        </a:solidFill>
                        <a:effectLst/>
                        <a:latin typeface="Carlito"/>
                        <a:ea typeface="Carlito"/>
                        <a:cs typeface="Carlito"/>
                      </a:endParaRPr>
                    </a:p>
                  </a:txBody>
                  <a:tcPr marL="0" marR="0" marT="0" marB="0"/>
                </a:tc>
                <a:tc>
                  <a:txBody>
                    <a:bodyPr/>
                    <a:lstStyle/>
                    <a:p>
                      <a:pPr marL="200660" marR="189230" algn="ctr">
                        <a:lnSpc>
                          <a:spcPts val="1365"/>
                        </a:lnSpc>
                        <a:spcBef>
                          <a:spcPts val="5"/>
                        </a:spcBef>
                        <a:spcAft>
                          <a:spcPts val="0"/>
                        </a:spcAft>
                      </a:pPr>
                      <a:endParaRPr lang="es-ES" sz="1600" dirty="0">
                        <a:solidFill>
                          <a:schemeClr val="bg2">
                            <a:lumMod val="25000"/>
                          </a:schemeClr>
                        </a:solidFill>
                        <a:effectLst/>
                        <a:latin typeface="Carlito"/>
                        <a:ea typeface="Carlito"/>
                        <a:cs typeface="Carlito"/>
                      </a:endParaRPr>
                    </a:p>
                    <a:p>
                      <a:pPr marL="200660" marR="189230" algn="ctr">
                        <a:lnSpc>
                          <a:spcPts val="1365"/>
                        </a:lnSpc>
                        <a:spcBef>
                          <a:spcPts val="5"/>
                        </a:spcBef>
                        <a:spcAft>
                          <a:spcPts val="0"/>
                        </a:spcAft>
                      </a:pPr>
                      <a:r>
                        <a:rPr lang="es-ES" sz="1600" dirty="0">
                          <a:solidFill>
                            <a:schemeClr val="bg2">
                              <a:lumMod val="25000"/>
                            </a:schemeClr>
                          </a:solidFill>
                          <a:effectLst/>
                          <a:latin typeface="Carlito"/>
                          <a:ea typeface="Carlito"/>
                          <a:cs typeface="Carlito"/>
                        </a:rPr>
                        <a:t>2021</a:t>
                      </a:r>
                      <a:endParaRPr lang="es-CL" sz="1600" dirty="0">
                        <a:solidFill>
                          <a:schemeClr val="bg2">
                            <a:lumMod val="25000"/>
                          </a:schemeClr>
                        </a:solidFill>
                        <a:effectLst/>
                        <a:latin typeface="Carlito"/>
                        <a:ea typeface="Carlito"/>
                        <a:cs typeface="Carlito"/>
                      </a:endParaRPr>
                    </a:p>
                  </a:txBody>
                  <a:tcPr marL="0" marR="0" marT="0" marB="0"/>
                </a:tc>
                <a:tc>
                  <a:txBody>
                    <a:bodyPr/>
                    <a:lstStyle/>
                    <a:p>
                      <a:pPr marL="200660" marR="189230" algn="ctr">
                        <a:lnSpc>
                          <a:spcPts val="1365"/>
                        </a:lnSpc>
                        <a:spcBef>
                          <a:spcPts val="5"/>
                        </a:spcBef>
                        <a:spcAft>
                          <a:spcPts val="0"/>
                        </a:spcAft>
                      </a:pPr>
                      <a:endParaRPr lang="es-ES" sz="1600" dirty="0">
                        <a:solidFill>
                          <a:schemeClr val="bg2">
                            <a:lumMod val="25000"/>
                          </a:schemeClr>
                        </a:solidFill>
                        <a:effectLst/>
                        <a:latin typeface="Carlito"/>
                        <a:ea typeface="Carlito"/>
                        <a:cs typeface="Carlito"/>
                      </a:endParaRPr>
                    </a:p>
                    <a:p>
                      <a:pPr marL="200660" marR="189230" algn="ctr">
                        <a:lnSpc>
                          <a:spcPts val="1365"/>
                        </a:lnSpc>
                        <a:spcBef>
                          <a:spcPts val="5"/>
                        </a:spcBef>
                        <a:spcAft>
                          <a:spcPts val="0"/>
                        </a:spcAft>
                      </a:pPr>
                      <a:r>
                        <a:rPr lang="es-ES" sz="1600" dirty="0">
                          <a:solidFill>
                            <a:schemeClr val="bg2">
                              <a:lumMod val="25000"/>
                            </a:schemeClr>
                          </a:solidFill>
                          <a:effectLst/>
                          <a:latin typeface="Carlito"/>
                          <a:ea typeface="Carlito"/>
                          <a:cs typeface="Carlito"/>
                        </a:rPr>
                        <a:t>2022</a:t>
                      </a:r>
                      <a:endParaRPr lang="es-CL" sz="1600" dirty="0">
                        <a:solidFill>
                          <a:schemeClr val="bg2">
                            <a:lumMod val="25000"/>
                          </a:schemeClr>
                        </a:solidFill>
                        <a:effectLst/>
                        <a:latin typeface="Carlito"/>
                        <a:ea typeface="Carlito"/>
                        <a:cs typeface="Carlito"/>
                      </a:endParaRPr>
                    </a:p>
                  </a:txBody>
                  <a:tcPr marL="0" marR="0" marT="0" marB="0"/>
                </a:tc>
                <a:tc>
                  <a:txBody>
                    <a:bodyPr/>
                    <a:lstStyle/>
                    <a:p>
                      <a:endParaRPr lang="es-CL" sz="1400" dirty="0">
                        <a:solidFill>
                          <a:schemeClr val="bg2">
                            <a:lumMod val="25000"/>
                          </a:schemeClr>
                        </a:solidFill>
                      </a:endParaRPr>
                    </a:p>
                  </a:txBody>
                  <a:tcPr marL="0" marR="0" marT="0" marB="0"/>
                </a:tc>
                <a:extLst>
                  <a:ext uri="{0D108BD9-81ED-4DB2-BD59-A6C34878D82A}">
                    <a16:rowId xmlns:a16="http://schemas.microsoft.com/office/drawing/2014/main" val="1519225451"/>
                  </a:ext>
                </a:extLst>
              </a:tr>
              <a:tr h="461150">
                <a:tc>
                  <a:txBody>
                    <a:bodyPr/>
                    <a:lstStyle/>
                    <a:p>
                      <a:pPr marR="189865" algn="r">
                        <a:lnSpc>
                          <a:spcPts val="1360"/>
                        </a:lnSpc>
                        <a:spcAft>
                          <a:spcPts val="0"/>
                        </a:spcAft>
                      </a:pPr>
                      <a:endParaRPr lang="es-ES" sz="1600" dirty="0">
                        <a:effectLst/>
                      </a:endParaRPr>
                    </a:p>
                    <a:p>
                      <a:pPr marR="189865" algn="r">
                        <a:lnSpc>
                          <a:spcPts val="1360"/>
                        </a:lnSpc>
                        <a:spcAft>
                          <a:spcPts val="0"/>
                        </a:spcAft>
                      </a:pPr>
                      <a:r>
                        <a:rPr lang="es-ES" sz="1600" dirty="0">
                          <a:effectLst/>
                        </a:rPr>
                        <a:t>607</a:t>
                      </a:r>
                      <a:endParaRPr lang="es-CL" sz="1600" dirty="0">
                        <a:effectLst/>
                        <a:latin typeface="Carlito"/>
                        <a:ea typeface="Carlito"/>
                        <a:cs typeface="Carlito"/>
                      </a:endParaRPr>
                    </a:p>
                  </a:txBody>
                  <a:tcPr marL="0" marR="0" marT="0" marB="0"/>
                </a:tc>
                <a:tc>
                  <a:txBody>
                    <a:bodyPr/>
                    <a:lstStyle/>
                    <a:p>
                      <a:pPr marR="187960" algn="r">
                        <a:lnSpc>
                          <a:spcPts val="1360"/>
                        </a:lnSpc>
                        <a:spcAft>
                          <a:spcPts val="0"/>
                        </a:spcAft>
                      </a:pPr>
                      <a:endParaRPr lang="es-ES" sz="1600" dirty="0">
                        <a:effectLst/>
                      </a:endParaRPr>
                    </a:p>
                    <a:p>
                      <a:pPr marR="187960" algn="r">
                        <a:lnSpc>
                          <a:spcPts val="1360"/>
                        </a:lnSpc>
                        <a:spcAft>
                          <a:spcPts val="0"/>
                        </a:spcAft>
                      </a:pPr>
                      <a:r>
                        <a:rPr lang="es-ES" sz="1600" dirty="0">
                          <a:effectLst/>
                        </a:rPr>
                        <a:t>685</a:t>
                      </a:r>
                      <a:endParaRPr lang="es-CL" sz="1600" dirty="0">
                        <a:effectLst/>
                        <a:latin typeface="Carlito"/>
                        <a:ea typeface="Carlito"/>
                        <a:cs typeface="Carlito"/>
                      </a:endParaRPr>
                    </a:p>
                  </a:txBody>
                  <a:tcPr marL="0" marR="0" marT="0" marB="0"/>
                </a:tc>
                <a:tc>
                  <a:txBody>
                    <a:bodyPr/>
                    <a:lstStyle/>
                    <a:p>
                      <a:pPr marL="146685" marR="139700" algn="ctr">
                        <a:lnSpc>
                          <a:spcPts val="1360"/>
                        </a:lnSpc>
                        <a:spcAft>
                          <a:spcPts val="0"/>
                        </a:spcAft>
                      </a:pPr>
                      <a:endParaRPr lang="es-ES" sz="1600" dirty="0">
                        <a:effectLst/>
                      </a:endParaRPr>
                    </a:p>
                    <a:p>
                      <a:pPr marL="146685" marR="139700" algn="ctr">
                        <a:lnSpc>
                          <a:spcPts val="1360"/>
                        </a:lnSpc>
                        <a:spcAft>
                          <a:spcPts val="0"/>
                        </a:spcAft>
                      </a:pPr>
                      <a:r>
                        <a:rPr lang="es-ES" sz="1600" dirty="0">
                          <a:effectLst/>
                        </a:rPr>
                        <a:t>744</a:t>
                      </a:r>
                      <a:endParaRPr lang="es-CL" sz="1600" dirty="0">
                        <a:effectLst/>
                        <a:latin typeface="Carlito"/>
                        <a:ea typeface="Carlito"/>
                        <a:cs typeface="Carlito"/>
                      </a:endParaRPr>
                    </a:p>
                  </a:txBody>
                  <a:tcPr marL="0" marR="0" marT="0" marB="0"/>
                </a:tc>
                <a:tc>
                  <a:txBody>
                    <a:bodyPr/>
                    <a:lstStyle/>
                    <a:p>
                      <a:pPr marL="200025">
                        <a:lnSpc>
                          <a:spcPts val="1360"/>
                        </a:lnSpc>
                        <a:spcAft>
                          <a:spcPts val="0"/>
                        </a:spcAft>
                      </a:pPr>
                      <a:endParaRPr lang="es-ES" sz="1600" dirty="0">
                        <a:effectLst/>
                      </a:endParaRPr>
                    </a:p>
                    <a:p>
                      <a:pPr marL="200025">
                        <a:lnSpc>
                          <a:spcPts val="1360"/>
                        </a:lnSpc>
                        <a:spcAft>
                          <a:spcPts val="0"/>
                        </a:spcAft>
                      </a:pPr>
                      <a:r>
                        <a:rPr lang="es-ES" sz="1600" dirty="0">
                          <a:effectLst/>
                        </a:rPr>
                        <a:t>777</a:t>
                      </a:r>
                      <a:endParaRPr lang="es-CL" sz="1600" dirty="0">
                        <a:effectLst/>
                        <a:latin typeface="Carlito"/>
                        <a:ea typeface="Carlito"/>
                        <a:cs typeface="Carlito"/>
                      </a:endParaRPr>
                    </a:p>
                  </a:txBody>
                  <a:tcPr marL="0" marR="0" marT="0" marB="0"/>
                </a:tc>
                <a:tc>
                  <a:txBody>
                    <a:bodyPr/>
                    <a:lstStyle/>
                    <a:p>
                      <a:pPr marL="147320" marR="139700" algn="ctr">
                        <a:lnSpc>
                          <a:spcPts val="1360"/>
                        </a:lnSpc>
                        <a:spcAft>
                          <a:spcPts val="0"/>
                        </a:spcAft>
                      </a:pPr>
                      <a:endParaRPr lang="es-ES" sz="1600" dirty="0">
                        <a:effectLst/>
                      </a:endParaRPr>
                    </a:p>
                    <a:p>
                      <a:pPr marL="147320" marR="139700" algn="ctr">
                        <a:lnSpc>
                          <a:spcPts val="1360"/>
                        </a:lnSpc>
                        <a:spcAft>
                          <a:spcPts val="0"/>
                        </a:spcAft>
                      </a:pPr>
                      <a:r>
                        <a:rPr lang="es-ES" sz="1600" dirty="0">
                          <a:effectLst/>
                        </a:rPr>
                        <a:t>827</a:t>
                      </a:r>
                      <a:endParaRPr lang="es-CL" sz="1600" dirty="0">
                        <a:effectLst/>
                        <a:latin typeface="Carlito"/>
                        <a:ea typeface="Carlito"/>
                        <a:cs typeface="Carlito"/>
                      </a:endParaRPr>
                    </a:p>
                  </a:txBody>
                  <a:tcPr marL="0" marR="0" marT="0" marB="0"/>
                </a:tc>
                <a:tc>
                  <a:txBody>
                    <a:bodyPr/>
                    <a:lstStyle/>
                    <a:p>
                      <a:pPr marR="189230" algn="r">
                        <a:lnSpc>
                          <a:spcPts val="1360"/>
                        </a:lnSpc>
                        <a:spcAft>
                          <a:spcPts val="0"/>
                        </a:spcAft>
                      </a:pPr>
                      <a:endParaRPr lang="es-ES" sz="1600" dirty="0">
                        <a:effectLst/>
                      </a:endParaRPr>
                    </a:p>
                    <a:p>
                      <a:pPr marR="189230" algn="r">
                        <a:lnSpc>
                          <a:spcPts val="1360"/>
                        </a:lnSpc>
                        <a:spcAft>
                          <a:spcPts val="0"/>
                        </a:spcAft>
                      </a:pPr>
                      <a:r>
                        <a:rPr lang="es-ES" sz="1600" dirty="0">
                          <a:effectLst/>
                        </a:rPr>
                        <a:t>838</a:t>
                      </a:r>
                      <a:endParaRPr lang="es-CL" sz="1600" dirty="0">
                        <a:effectLst/>
                        <a:latin typeface="Carlito"/>
                        <a:ea typeface="Carlito"/>
                        <a:cs typeface="Carlito"/>
                      </a:endParaRPr>
                    </a:p>
                  </a:txBody>
                  <a:tcPr marL="0" marR="0" marT="0" marB="0"/>
                </a:tc>
                <a:tc>
                  <a:txBody>
                    <a:bodyPr/>
                    <a:lstStyle/>
                    <a:p>
                      <a:pPr marL="245110">
                        <a:lnSpc>
                          <a:spcPts val="1360"/>
                        </a:lnSpc>
                        <a:spcAft>
                          <a:spcPts val="0"/>
                        </a:spcAft>
                      </a:pPr>
                      <a:endParaRPr lang="es-ES" sz="1600" dirty="0">
                        <a:effectLst/>
                      </a:endParaRPr>
                    </a:p>
                    <a:p>
                      <a:pPr marL="245110">
                        <a:lnSpc>
                          <a:spcPts val="1360"/>
                        </a:lnSpc>
                        <a:spcAft>
                          <a:spcPts val="0"/>
                        </a:spcAft>
                      </a:pPr>
                      <a:r>
                        <a:rPr lang="es-ES" sz="1600" dirty="0">
                          <a:effectLst/>
                        </a:rPr>
                        <a:t>847</a:t>
                      </a:r>
                      <a:endParaRPr lang="es-CL" sz="1600" dirty="0">
                        <a:effectLst/>
                        <a:latin typeface="Carlito"/>
                        <a:ea typeface="Carlito"/>
                        <a:cs typeface="Carlito"/>
                      </a:endParaRPr>
                    </a:p>
                  </a:txBody>
                  <a:tcPr marL="0" marR="0" marT="0" marB="0"/>
                </a:tc>
                <a:tc>
                  <a:txBody>
                    <a:bodyPr/>
                    <a:lstStyle/>
                    <a:p>
                      <a:pPr marL="200660" marR="187325" algn="ctr">
                        <a:lnSpc>
                          <a:spcPts val="1360"/>
                        </a:lnSpc>
                        <a:spcAft>
                          <a:spcPts val="0"/>
                        </a:spcAft>
                      </a:pPr>
                      <a:endParaRPr lang="es-ES" sz="1600" dirty="0">
                        <a:effectLst/>
                      </a:endParaRPr>
                    </a:p>
                    <a:p>
                      <a:pPr marL="200660" marR="187325" algn="ctr">
                        <a:lnSpc>
                          <a:spcPts val="1360"/>
                        </a:lnSpc>
                        <a:spcAft>
                          <a:spcPts val="0"/>
                        </a:spcAft>
                      </a:pPr>
                      <a:r>
                        <a:rPr lang="es-ES" sz="1600" dirty="0">
                          <a:effectLst/>
                        </a:rPr>
                        <a:t>863</a:t>
                      </a:r>
                      <a:endParaRPr lang="es-CL" sz="1600" dirty="0">
                        <a:effectLst/>
                        <a:latin typeface="Carlito"/>
                        <a:ea typeface="Carlito"/>
                        <a:cs typeface="Carlito"/>
                      </a:endParaRPr>
                    </a:p>
                  </a:txBody>
                  <a:tcPr marL="0" marR="0" marT="0" marB="0"/>
                </a:tc>
                <a:tc>
                  <a:txBody>
                    <a:bodyPr/>
                    <a:lstStyle/>
                    <a:p>
                      <a:pPr marL="200660" marR="187325" algn="ctr">
                        <a:lnSpc>
                          <a:spcPts val="1360"/>
                        </a:lnSpc>
                        <a:spcAft>
                          <a:spcPts val="0"/>
                        </a:spcAft>
                      </a:pPr>
                      <a:endParaRPr lang="es-ES" sz="1600" dirty="0">
                        <a:effectLst/>
                      </a:endParaRPr>
                    </a:p>
                    <a:p>
                      <a:pPr marL="200660" marR="187325" algn="ctr">
                        <a:lnSpc>
                          <a:spcPts val="1360"/>
                        </a:lnSpc>
                        <a:spcAft>
                          <a:spcPts val="0"/>
                        </a:spcAft>
                      </a:pPr>
                      <a:r>
                        <a:rPr lang="es-ES" sz="1600" dirty="0">
                          <a:effectLst/>
                        </a:rPr>
                        <a:t>1013</a:t>
                      </a:r>
                      <a:endParaRPr lang="es-CL" sz="1600" dirty="0">
                        <a:effectLst/>
                        <a:latin typeface="Carlito"/>
                        <a:ea typeface="Carlito"/>
                        <a:cs typeface="Carlito"/>
                      </a:endParaRPr>
                    </a:p>
                  </a:txBody>
                  <a:tcPr marL="0" marR="0" marT="0" marB="0"/>
                </a:tc>
                <a:tc>
                  <a:txBody>
                    <a:bodyPr/>
                    <a:lstStyle/>
                    <a:p>
                      <a:pPr marL="200660" marR="187325" algn="ctr">
                        <a:lnSpc>
                          <a:spcPts val="1360"/>
                        </a:lnSpc>
                        <a:spcAft>
                          <a:spcPts val="0"/>
                        </a:spcAft>
                      </a:pPr>
                      <a:endParaRPr lang="es-ES" sz="1600" dirty="0">
                        <a:effectLst/>
                        <a:latin typeface="Carlito"/>
                        <a:ea typeface="Carlito"/>
                        <a:cs typeface="Carlito"/>
                      </a:endParaRPr>
                    </a:p>
                    <a:p>
                      <a:pPr marL="200660" marR="187325" algn="ctr">
                        <a:lnSpc>
                          <a:spcPts val="1360"/>
                        </a:lnSpc>
                        <a:spcAft>
                          <a:spcPts val="0"/>
                        </a:spcAft>
                      </a:pPr>
                      <a:r>
                        <a:rPr lang="es-ES" sz="1600" dirty="0">
                          <a:effectLst/>
                          <a:latin typeface="Carlito"/>
                          <a:ea typeface="Carlito"/>
                          <a:cs typeface="Carlito"/>
                        </a:rPr>
                        <a:t>1051</a:t>
                      </a:r>
                      <a:endParaRPr lang="es-CL" sz="1600" dirty="0">
                        <a:effectLst/>
                        <a:latin typeface="Carlito"/>
                        <a:ea typeface="Carlito"/>
                        <a:cs typeface="Carlito"/>
                      </a:endParaRPr>
                    </a:p>
                  </a:txBody>
                  <a:tcPr marL="0" marR="0" marT="0" marB="0"/>
                </a:tc>
                <a:tc>
                  <a:txBody>
                    <a:bodyPr/>
                    <a:lstStyle/>
                    <a:p>
                      <a:pPr marL="200660" marR="187325" algn="ctr">
                        <a:lnSpc>
                          <a:spcPts val="1360"/>
                        </a:lnSpc>
                        <a:spcAft>
                          <a:spcPts val="0"/>
                        </a:spcAft>
                      </a:pPr>
                      <a:endParaRPr lang="es-ES" sz="1600" dirty="0">
                        <a:solidFill>
                          <a:schemeClr val="bg1"/>
                        </a:solidFill>
                        <a:effectLst/>
                        <a:latin typeface="Carlito"/>
                        <a:ea typeface="Carlito"/>
                        <a:cs typeface="Carlito"/>
                      </a:endParaRPr>
                    </a:p>
                    <a:p>
                      <a:pPr marL="200660" marR="187325" algn="ctr">
                        <a:lnSpc>
                          <a:spcPts val="1360"/>
                        </a:lnSpc>
                        <a:spcAft>
                          <a:spcPts val="0"/>
                        </a:spcAft>
                      </a:pPr>
                      <a:r>
                        <a:rPr lang="es-ES" sz="1600" dirty="0">
                          <a:solidFill>
                            <a:schemeClr val="bg1"/>
                          </a:solidFill>
                          <a:effectLst/>
                          <a:latin typeface="Carlito"/>
                          <a:ea typeface="Carlito"/>
                          <a:cs typeface="Carlito"/>
                        </a:rPr>
                        <a:t>972</a:t>
                      </a:r>
                    </a:p>
                  </a:txBody>
                  <a:tcPr marL="0" marR="0" marT="0" marB="0"/>
                </a:tc>
                <a:tc>
                  <a:txBody>
                    <a:bodyPr/>
                    <a:lstStyle/>
                    <a:p>
                      <a:endParaRPr lang="es-ES" sz="1600" dirty="0"/>
                    </a:p>
                  </a:txBody>
                  <a:tcPr marL="0" marR="0" marT="0" marB="0"/>
                </a:tc>
                <a:extLst>
                  <a:ext uri="{0D108BD9-81ED-4DB2-BD59-A6C34878D82A}">
                    <a16:rowId xmlns:a16="http://schemas.microsoft.com/office/drawing/2014/main" val="65963562"/>
                  </a:ext>
                </a:extLst>
              </a:tr>
            </a:tbl>
          </a:graphicData>
        </a:graphic>
      </p:graphicFrame>
      <p:sp>
        <p:nvSpPr>
          <p:cNvPr id="9" name="Rectángulo 8"/>
          <p:cNvSpPr/>
          <p:nvPr/>
        </p:nvSpPr>
        <p:spPr>
          <a:xfrm>
            <a:off x="190879" y="2510100"/>
            <a:ext cx="7765256" cy="369332"/>
          </a:xfrm>
          <a:prstGeom prst="rect">
            <a:avLst/>
          </a:prstGeom>
        </p:spPr>
        <p:txBody>
          <a:bodyPr wrap="square">
            <a:spAutoFit/>
          </a:bodyPr>
          <a:lstStyle/>
          <a:p>
            <a:r>
              <a:rPr lang="es-ES" b="1" dirty="0">
                <a:solidFill>
                  <a:schemeClr val="accent1">
                    <a:lumMod val="50000"/>
                  </a:schemeClr>
                </a:solidFill>
                <a:latin typeface="Arial" panose="020B0604020202020204" pitchFamily="34" charset="0"/>
                <a:ea typeface="Carlito"/>
              </a:rPr>
              <a:t>PLAN DE ESTUDIOS</a:t>
            </a:r>
            <a:endParaRPr lang="es-CL" dirty="0">
              <a:solidFill>
                <a:schemeClr val="accent1">
                  <a:lumMod val="50000"/>
                </a:schemeClr>
              </a:solidFill>
            </a:endParaRPr>
          </a:p>
        </p:txBody>
      </p:sp>
      <p:graphicFrame>
        <p:nvGraphicFramePr>
          <p:cNvPr id="11" name="Tabla 10"/>
          <p:cNvGraphicFramePr>
            <a:graphicFrameLocks noGrp="1"/>
          </p:cNvGraphicFramePr>
          <p:nvPr>
            <p:extLst>
              <p:ext uri="{D42A27DB-BD31-4B8C-83A1-F6EECF244321}">
                <p14:modId xmlns:p14="http://schemas.microsoft.com/office/powerpoint/2010/main" val="3617010003"/>
              </p:ext>
            </p:extLst>
          </p:nvPr>
        </p:nvGraphicFramePr>
        <p:xfrm>
          <a:off x="914400" y="3127761"/>
          <a:ext cx="8870536" cy="2225097"/>
        </p:xfrm>
        <a:graphic>
          <a:graphicData uri="http://schemas.openxmlformats.org/drawingml/2006/table">
            <a:tbl>
              <a:tblPr firstRow="1" firstCol="1" lastRow="1" lastCol="1" bandRow="1" bandCol="1">
                <a:tableStyleId>{5C22544A-7EE6-4342-B048-85BDC9FD1C3A}</a:tableStyleId>
              </a:tblPr>
              <a:tblGrid>
                <a:gridCol w="1814668">
                  <a:extLst>
                    <a:ext uri="{9D8B030D-6E8A-4147-A177-3AD203B41FA5}">
                      <a16:colId xmlns:a16="http://schemas.microsoft.com/office/drawing/2014/main" val="1991860568"/>
                    </a:ext>
                  </a:extLst>
                </a:gridCol>
                <a:gridCol w="706341">
                  <a:extLst>
                    <a:ext uri="{9D8B030D-6E8A-4147-A177-3AD203B41FA5}">
                      <a16:colId xmlns:a16="http://schemas.microsoft.com/office/drawing/2014/main" val="1909736484"/>
                    </a:ext>
                  </a:extLst>
                </a:gridCol>
                <a:gridCol w="684617">
                  <a:extLst>
                    <a:ext uri="{9D8B030D-6E8A-4147-A177-3AD203B41FA5}">
                      <a16:colId xmlns:a16="http://schemas.microsoft.com/office/drawing/2014/main" val="2842943539"/>
                    </a:ext>
                  </a:extLst>
                </a:gridCol>
                <a:gridCol w="665619">
                  <a:extLst>
                    <a:ext uri="{9D8B030D-6E8A-4147-A177-3AD203B41FA5}">
                      <a16:colId xmlns:a16="http://schemas.microsoft.com/office/drawing/2014/main" val="2502653592"/>
                    </a:ext>
                  </a:extLst>
                </a:gridCol>
                <a:gridCol w="692209">
                  <a:extLst>
                    <a:ext uri="{9D8B030D-6E8A-4147-A177-3AD203B41FA5}">
                      <a16:colId xmlns:a16="http://schemas.microsoft.com/office/drawing/2014/main" val="540028606"/>
                    </a:ext>
                  </a:extLst>
                </a:gridCol>
                <a:gridCol w="837488">
                  <a:extLst>
                    <a:ext uri="{9D8B030D-6E8A-4147-A177-3AD203B41FA5}">
                      <a16:colId xmlns:a16="http://schemas.microsoft.com/office/drawing/2014/main" val="3978885210"/>
                    </a:ext>
                  </a:extLst>
                </a:gridCol>
                <a:gridCol w="777667">
                  <a:extLst>
                    <a:ext uri="{9D8B030D-6E8A-4147-A177-3AD203B41FA5}">
                      <a16:colId xmlns:a16="http://schemas.microsoft.com/office/drawing/2014/main" val="1415475784"/>
                    </a:ext>
                  </a:extLst>
                </a:gridCol>
                <a:gridCol w="678786">
                  <a:extLst>
                    <a:ext uri="{9D8B030D-6E8A-4147-A177-3AD203B41FA5}">
                      <a16:colId xmlns:a16="http://schemas.microsoft.com/office/drawing/2014/main" val="495229605"/>
                    </a:ext>
                  </a:extLst>
                </a:gridCol>
                <a:gridCol w="628721">
                  <a:extLst>
                    <a:ext uri="{9D8B030D-6E8A-4147-A177-3AD203B41FA5}">
                      <a16:colId xmlns:a16="http://schemas.microsoft.com/office/drawing/2014/main" val="3645940944"/>
                    </a:ext>
                  </a:extLst>
                </a:gridCol>
                <a:gridCol w="692209">
                  <a:extLst>
                    <a:ext uri="{9D8B030D-6E8A-4147-A177-3AD203B41FA5}">
                      <a16:colId xmlns:a16="http://schemas.microsoft.com/office/drawing/2014/main" val="374148787"/>
                    </a:ext>
                  </a:extLst>
                </a:gridCol>
                <a:gridCol w="692211">
                  <a:extLst>
                    <a:ext uri="{9D8B030D-6E8A-4147-A177-3AD203B41FA5}">
                      <a16:colId xmlns:a16="http://schemas.microsoft.com/office/drawing/2014/main" val="3361813816"/>
                    </a:ext>
                  </a:extLst>
                </a:gridCol>
              </a:tblGrid>
              <a:tr h="410125">
                <a:tc>
                  <a:txBody>
                    <a:bodyPr/>
                    <a:lstStyle/>
                    <a:p>
                      <a:pPr marL="67945">
                        <a:lnSpc>
                          <a:spcPts val="1460"/>
                        </a:lnSpc>
                        <a:spcAft>
                          <a:spcPts val="0"/>
                        </a:spcAft>
                      </a:pPr>
                      <a:endParaRPr lang="es-ES" sz="1400" b="1" dirty="0">
                        <a:effectLst/>
                        <a:latin typeface="Arial" panose="020B0604020202020204" pitchFamily="34" charset="0"/>
                        <a:cs typeface="Arial" panose="020B0604020202020204" pitchFamily="34" charset="0"/>
                      </a:endParaRPr>
                    </a:p>
                    <a:p>
                      <a:pPr marL="67945">
                        <a:lnSpc>
                          <a:spcPts val="1460"/>
                        </a:lnSpc>
                        <a:spcAft>
                          <a:spcPts val="0"/>
                        </a:spcAft>
                      </a:pPr>
                      <a:r>
                        <a:rPr lang="es-ES" sz="1400" b="1" dirty="0">
                          <a:effectLst/>
                          <a:latin typeface="Arial" panose="020B0604020202020204" pitchFamily="34" charset="0"/>
                          <a:cs typeface="Arial" panose="020B0604020202020204" pitchFamily="34" charset="0"/>
                        </a:rPr>
                        <a:t>NIVEL</a:t>
                      </a:r>
                      <a:endParaRPr lang="es-CL" sz="1400" b="1" dirty="0">
                        <a:effectLst/>
                        <a:latin typeface="Arial" panose="020B0604020202020204" pitchFamily="34" charset="0"/>
                        <a:ea typeface="Carlito"/>
                        <a:cs typeface="Arial" panose="020B0604020202020204" pitchFamily="34" charset="0"/>
                      </a:endParaRPr>
                    </a:p>
                  </a:txBody>
                  <a:tcPr marL="0" marR="0" marT="0" marB="0"/>
                </a:tc>
                <a:tc>
                  <a:txBody>
                    <a:bodyPr/>
                    <a:lstStyle/>
                    <a:p>
                      <a:pPr marL="238760">
                        <a:lnSpc>
                          <a:spcPts val="1705"/>
                        </a:lnSpc>
                        <a:spcAft>
                          <a:spcPts val="0"/>
                        </a:spcAft>
                      </a:pPr>
                      <a:r>
                        <a:rPr lang="es-ES" sz="1400" b="1" dirty="0">
                          <a:effectLst/>
                          <a:latin typeface="Arial" panose="020B0604020202020204" pitchFamily="34" charset="0"/>
                          <a:cs typeface="Arial" panose="020B0604020202020204" pitchFamily="34" charset="0"/>
                        </a:rPr>
                        <a:t>T1</a:t>
                      </a:r>
                      <a:endParaRPr lang="es-CL" sz="1400" b="1" dirty="0">
                        <a:effectLst/>
                        <a:latin typeface="Arial" panose="020B0604020202020204" pitchFamily="34" charset="0"/>
                        <a:ea typeface="Carlito"/>
                        <a:cs typeface="Arial" panose="020B0604020202020204" pitchFamily="34" charset="0"/>
                      </a:endParaRPr>
                    </a:p>
                  </a:txBody>
                  <a:tcPr marL="0" marR="0" marT="0" marB="0"/>
                </a:tc>
                <a:tc>
                  <a:txBody>
                    <a:bodyPr/>
                    <a:lstStyle/>
                    <a:p>
                      <a:pPr marL="238760">
                        <a:lnSpc>
                          <a:spcPts val="1705"/>
                        </a:lnSpc>
                        <a:spcAft>
                          <a:spcPts val="0"/>
                        </a:spcAft>
                      </a:pPr>
                      <a:r>
                        <a:rPr lang="es-ES" sz="1400" b="1" dirty="0">
                          <a:effectLst/>
                          <a:latin typeface="Arial" panose="020B0604020202020204" pitchFamily="34" charset="0"/>
                          <a:cs typeface="Arial" panose="020B0604020202020204" pitchFamily="34" charset="0"/>
                        </a:rPr>
                        <a:t> T2</a:t>
                      </a:r>
                      <a:endParaRPr lang="es-CL" sz="1400" b="1" dirty="0">
                        <a:effectLst/>
                        <a:latin typeface="Arial" panose="020B0604020202020204" pitchFamily="34" charset="0"/>
                        <a:ea typeface="Carlito"/>
                        <a:cs typeface="Arial" panose="020B0604020202020204" pitchFamily="34" charset="0"/>
                      </a:endParaRPr>
                    </a:p>
                  </a:txBody>
                  <a:tcPr marL="0" marR="0" marT="0" marB="0"/>
                </a:tc>
                <a:tc>
                  <a:txBody>
                    <a:bodyPr/>
                    <a:lstStyle/>
                    <a:p>
                      <a:pPr marL="238760">
                        <a:lnSpc>
                          <a:spcPts val="1705"/>
                        </a:lnSpc>
                        <a:spcAft>
                          <a:spcPts val="0"/>
                        </a:spcAft>
                      </a:pPr>
                      <a:r>
                        <a:rPr lang="es-ES" sz="1400" b="1" dirty="0">
                          <a:effectLst/>
                          <a:latin typeface="Arial" panose="020B0604020202020204" pitchFamily="34" charset="0"/>
                          <a:cs typeface="Arial" panose="020B0604020202020204" pitchFamily="34" charset="0"/>
                        </a:rPr>
                        <a:t>1°</a:t>
                      </a:r>
                      <a:endParaRPr lang="es-CL" sz="1400" b="1" dirty="0">
                        <a:effectLst/>
                        <a:latin typeface="Arial" panose="020B0604020202020204" pitchFamily="34" charset="0"/>
                        <a:ea typeface="Carlito"/>
                        <a:cs typeface="Arial" panose="020B0604020202020204" pitchFamily="34" charset="0"/>
                      </a:endParaRPr>
                    </a:p>
                  </a:txBody>
                  <a:tcPr marL="0" marR="0" marT="0" marB="0"/>
                </a:tc>
                <a:tc>
                  <a:txBody>
                    <a:bodyPr/>
                    <a:lstStyle/>
                    <a:p>
                      <a:pPr marL="133350" marR="127000" algn="ctr">
                        <a:lnSpc>
                          <a:spcPts val="1705"/>
                        </a:lnSpc>
                        <a:spcAft>
                          <a:spcPts val="0"/>
                        </a:spcAft>
                      </a:pPr>
                      <a:r>
                        <a:rPr lang="es-ES" sz="1400" b="1" dirty="0">
                          <a:effectLst/>
                          <a:latin typeface="Arial" panose="020B0604020202020204" pitchFamily="34" charset="0"/>
                          <a:cs typeface="Arial" panose="020B0604020202020204" pitchFamily="34" charset="0"/>
                        </a:rPr>
                        <a:t>2°</a:t>
                      </a:r>
                      <a:endParaRPr lang="es-CL" sz="1400" b="1" dirty="0">
                        <a:effectLst/>
                        <a:latin typeface="Arial" panose="020B0604020202020204" pitchFamily="34" charset="0"/>
                        <a:ea typeface="Carlito"/>
                        <a:cs typeface="Arial" panose="020B0604020202020204" pitchFamily="34" charset="0"/>
                      </a:endParaRPr>
                    </a:p>
                  </a:txBody>
                  <a:tcPr marL="0" marR="0" marT="0" marB="0"/>
                </a:tc>
                <a:tc>
                  <a:txBody>
                    <a:bodyPr/>
                    <a:lstStyle/>
                    <a:p>
                      <a:pPr marL="133350" marR="127000" algn="ctr">
                        <a:lnSpc>
                          <a:spcPts val="1705"/>
                        </a:lnSpc>
                        <a:spcAft>
                          <a:spcPts val="0"/>
                        </a:spcAft>
                      </a:pPr>
                      <a:r>
                        <a:rPr lang="es-ES" sz="1400" b="1" dirty="0">
                          <a:effectLst/>
                          <a:latin typeface="Arial" panose="020B0604020202020204" pitchFamily="34" charset="0"/>
                          <a:ea typeface="Carlito"/>
                          <a:cs typeface="Arial" panose="020B0604020202020204" pitchFamily="34" charset="0"/>
                        </a:rPr>
                        <a:t>3°</a:t>
                      </a:r>
                      <a:endParaRPr lang="es-CL" sz="1400" b="1" dirty="0">
                        <a:effectLst/>
                        <a:latin typeface="Arial" panose="020B0604020202020204" pitchFamily="34" charset="0"/>
                        <a:ea typeface="Carlito"/>
                        <a:cs typeface="Arial" panose="020B0604020202020204" pitchFamily="34" charset="0"/>
                      </a:endParaRPr>
                    </a:p>
                  </a:txBody>
                  <a:tcPr marL="0" marR="0" marT="0" marB="0"/>
                </a:tc>
                <a:tc>
                  <a:txBody>
                    <a:bodyPr/>
                    <a:lstStyle/>
                    <a:p>
                      <a:pPr marL="134620" marR="127000" algn="ctr">
                        <a:lnSpc>
                          <a:spcPts val="1705"/>
                        </a:lnSpc>
                        <a:spcAft>
                          <a:spcPts val="0"/>
                        </a:spcAft>
                      </a:pPr>
                      <a:r>
                        <a:rPr lang="es-ES" sz="1400" b="1" dirty="0">
                          <a:effectLst/>
                          <a:latin typeface="Arial" panose="020B0604020202020204" pitchFamily="34" charset="0"/>
                          <a:cs typeface="Arial" panose="020B0604020202020204" pitchFamily="34" charset="0"/>
                        </a:rPr>
                        <a:t>4°</a:t>
                      </a:r>
                      <a:endParaRPr lang="es-CL" sz="1400" b="1" dirty="0">
                        <a:effectLst/>
                        <a:latin typeface="Arial" panose="020B0604020202020204" pitchFamily="34" charset="0"/>
                        <a:ea typeface="Carlito"/>
                        <a:cs typeface="Arial" panose="020B0604020202020204" pitchFamily="34" charset="0"/>
                      </a:endParaRPr>
                    </a:p>
                  </a:txBody>
                  <a:tcPr marL="0" marR="0" marT="0" marB="0"/>
                </a:tc>
                <a:tc>
                  <a:txBody>
                    <a:bodyPr/>
                    <a:lstStyle/>
                    <a:p>
                      <a:pPr marL="149860">
                        <a:lnSpc>
                          <a:spcPts val="1705"/>
                        </a:lnSpc>
                        <a:spcAft>
                          <a:spcPts val="0"/>
                        </a:spcAft>
                      </a:pPr>
                      <a:r>
                        <a:rPr lang="es-ES" sz="1400" b="1" dirty="0">
                          <a:effectLst/>
                          <a:latin typeface="Arial" panose="020B0604020202020204" pitchFamily="34" charset="0"/>
                          <a:cs typeface="Arial" panose="020B0604020202020204" pitchFamily="34" charset="0"/>
                        </a:rPr>
                        <a:t>5°</a:t>
                      </a:r>
                      <a:endParaRPr lang="es-CL" sz="1400" b="1" dirty="0">
                        <a:effectLst/>
                        <a:latin typeface="Arial" panose="020B0604020202020204" pitchFamily="34" charset="0"/>
                        <a:ea typeface="Carlito"/>
                        <a:cs typeface="Arial" panose="020B0604020202020204" pitchFamily="34" charset="0"/>
                      </a:endParaRPr>
                    </a:p>
                  </a:txBody>
                  <a:tcPr marL="0" marR="0" marT="0" marB="0"/>
                </a:tc>
                <a:tc>
                  <a:txBody>
                    <a:bodyPr/>
                    <a:lstStyle/>
                    <a:p>
                      <a:pPr marL="133985" marR="127000" algn="ctr">
                        <a:lnSpc>
                          <a:spcPts val="1705"/>
                        </a:lnSpc>
                        <a:spcAft>
                          <a:spcPts val="0"/>
                        </a:spcAft>
                      </a:pPr>
                      <a:r>
                        <a:rPr lang="es-ES" sz="1400" b="1" dirty="0">
                          <a:effectLst/>
                          <a:latin typeface="Arial" panose="020B0604020202020204" pitchFamily="34" charset="0"/>
                          <a:cs typeface="Arial" panose="020B0604020202020204" pitchFamily="34" charset="0"/>
                        </a:rPr>
                        <a:t>6°</a:t>
                      </a:r>
                      <a:endParaRPr lang="es-CL" sz="1400" b="1" dirty="0">
                        <a:effectLst/>
                        <a:latin typeface="Arial" panose="020B0604020202020204" pitchFamily="34" charset="0"/>
                        <a:ea typeface="Carlito"/>
                        <a:cs typeface="Arial" panose="020B0604020202020204" pitchFamily="34" charset="0"/>
                      </a:endParaRPr>
                    </a:p>
                  </a:txBody>
                  <a:tcPr marL="0" marR="0" marT="0" marB="0"/>
                </a:tc>
                <a:tc>
                  <a:txBody>
                    <a:bodyPr/>
                    <a:lstStyle/>
                    <a:p>
                      <a:pPr marL="179705" marR="172720" algn="ctr">
                        <a:lnSpc>
                          <a:spcPts val="1705"/>
                        </a:lnSpc>
                        <a:spcAft>
                          <a:spcPts val="0"/>
                        </a:spcAft>
                      </a:pPr>
                      <a:r>
                        <a:rPr lang="es-ES" sz="1400" b="1" dirty="0">
                          <a:effectLst/>
                          <a:latin typeface="Arial" panose="020B0604020202020204" pitchFamily="34" charset="0"/>
                          <a:cs typeface="Arial" panose="020B0604020202020204" pitchFamily="34" charset="0"/>
                        </a:rPr>
                        <a:t>7°</a:t>
                      </a:r>
                      <a:endParaRPr lang="es-CL" sz="1400" b="1" dirty="0">
                        <a:effectLst/>
                        <a:latin typeface="Arial" panose="020B0604020202020204" pitchFamily="34" charset="0"/>
                        <a:ea typeface="Carlito"/>
                        <a:cs typeface="Arial" panose="020B0604020202020204" pitchFamily="34" charset="0"/>
                      </a:endParaRPr>
                    </a:p>
                  </a:txBody>
                  <a:tcPr marL="0" marR="0" marT="0" marB="0"/>
                </a:tc>
                <a:tc>
                  <a:txBody>
                    <a:bodyPr/>
                    <a:lstStyle/>
                    <a:p>
                      <a:pPr marL="177800" marR="172720" algn="ctr">
                        <a:lnSpc>
                          <a:spcPts val="1705"/>
                        </a:lnSpc>
                        <a:spcAft>
                          <a:spcPts val="0"/>
                        </a:spcAft>
                      </a:pPr>
                      <a:r>
                        <a:rPr lang="es-ES" sz="1200" b="1" dirty="0">
                          <a:effectLst/>
                          <a:latin typeface="Arial" panose="020B0604020202020204" pitchFamily="34" charset="0"/>
                          <a:cs typeface="Arial" panose="020B0604020202020204" pitchFamily="34" charset="0"/>
                        </a:rPr>
                        <a:t>8°</a:t>
                      </a:r>
                      <a:endParaRPr lang="es-CL" sz="1100" b="1" dirty="0">
                        <a:effectLst/>
                        <a:latin typeface="Arial" panose="020B0604020202020204" pitchFamily="34" charset="0"/>
                        <a:ea typeface="Carlito"/>
                        <a:cs typeface="Arial" panose="020B0604020202020204" pitchFamily="34" charset="0"/>
                      </a:endParaRPr>
                    </a:p>
                    <a:p>
                      <a:pPr>
                        <a:spcAft>
                          <a:spcPts val="0"/>
                        </a:spcAft>
                      </a:pPr>
                      <a:r>
                        <a:rPr lang="es-CL" sz="1100" b="1" dirty="0">
                          <a:effectLst/>
                          <a:latin typeface="Arial" panose="020B0604020202020204" pitchFamily="34" charset="0"/>
                          <a:cs typeface="Arial" panose="020B0604020202020204" pitchFamily="34" charset="0"/>
                        </a:rPr>
                        <a:t> </a:t>
                      </a:r>
                      <a:endParaRPr lang="es-CL" sz="1100" b="1"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643133003"/>
                  </a:ext>
                </a:extLst>
              </a:tr>
              <a:tr h="341905">
                <a:tc rowSpan="2">
                  <a:txBody>
                    <a:bodyPr/>
                    <a:lstStyle/>
                    <a:p>
                      <a:pPr marL="67945">
                        <a:lnSpc>
                          <a:spcPts val="1365"/>
                        </a:lnSpc>
                        <a:spcBef>
                          <a:spcPts val="10"/>
                        </a:spcBef>
                        <a:spcAft>
                          <a:spcPts val="0"/>
                        </a:spcAft>
                      </a:pPr>
                      <a:r>
                        <a:rPr lang="es-ES" sz="1400" b="1" dirty="0">
                          <a:effectLst/>
                          <a:latin typeface="Arial" panose="020B0604020202020204" pitchFamily="34" charset="0"/>
                          <a:cs typeface="Arial" panose="020B0604020202020204" pitchFamily="34" charset="0"/>
                        </a:rPr>
                        <a:t> </a:t>
                      </a:r>
                      <a:endParaRPr lang="es-CL" sz="1400" b="1" dirty="0">
                        <a:effectLst/>
                        <a:latin typeface="Arial" panose="020B0604020202020204" pitchFamily="34" charset="0"/>
                        <a:ea typeface="Carlito"/>
                        <a:cs typeface="Arial" panose="020B0604020202020204" pitchFamily="34" charset="0"/>
                      </a:endParaRPr>
                    </a:p>
                    <a:p>
                      <a:pPr marL="67945">
                        <a:lnSpc>
                          <a:spcPts val="1365"/>
                        </a:lnSpc>
                        <a:spcBef>
                          <a:spcPts val="10"/>
                        </a:spcBef>
                        <a:spcAft>
                          <a:spcPts val="0"/>
                        </a:spcAft>
                      </a:pPr>
                      <a:r>
                        <a:rPr lang="es-ES" sz="1400" b="1" dirty="0">
                          <a:effectLst/>
                          <a:latin typeface="Arial" panose="020B0604020202020204" pitchFamily="34" charset="0"/>
                          <a:cs typeface="Arial" panose="020B0604020202020204" pitchFamily="34" charset="0"/>
                        </a:rPr>
                        <a:t>ASIGNATURAS TRABAJADAS</a:t>
                      </a:r>
                      <a:endParaRPr lang="es-CL" sz="1400" b="1" dirty="0">
                        <a:effectLst/>
                        <a:latin typeface="Arial" panose="020B0604020202020204" pitchFamily="34" charset="0"/>
                        <a:ea typeface="Carlito"/>
                        <a:cs typeface="Arial" panose="020B0604020202020204" pitchFamily="34" charset="0"/>
                      </a:endParaRPr>
                    </a:p>
                  </a:txBody>
                  <a:tcPr marL="0" marR="0" marT="0" marB="0"/>
                </a:tc>
                <a:tc gridSpan="10">
                  <a:txBody>
                    <a:bodyPr/>
                    <a:lstStyle/>
                    <a:p>
                      <a:pPr marL="180340" marR="172720" algn="ctr">
                        <a:lnSpc>
                          <a:spcPts val="1365"/>
                        </a:lnSpc>
                        <a:spcBef>
                          <a:spcPts val="10"/>
                        </a:spcBef>
                        <a:spcAft>
                          <a:spcPts val="0"/>
                        </a:spcAft>
                      </a:pPr>
                      <a:r>
                        <a:rPr lang="es-ES" sz="1400" b="1" dirty="0">
                          <a:effectLst/>
                          <a:latin typeface="Arial" panose="020B0604020202020204" pitchFamily="34" charset="0"/>
                          <a:cs typeface="Arial" panose="020B0604020202020204" pitchFamily="34" charset="0"/>
                        </a:rPr>
                        <a:t> </a:t>
                      </a:r>
                      <a:endParaRPr lang="es-CL" sz="1400" b="1" dirty="0">
                        <a:effectLst/>
                        <a:latin typeface="Arial" panose="020B0604020202020204" pitchFamily="34" charset="0"/>
                        <a:ea typeface="Carlito"/>
                        <a:cs typeface="Arial" panose="020B0604020202020204" pitchFamily="34" charset="0"/>
                      </a:endParaRPr>
                    </a:p>
                    <a:p>
                      <a:pPr marL="180340" marR="172720" algn="ctr">
                        <a:lnSpc>
                          <a:spcPts val="1365"/>
                        </a:lnSpc>
                        <a:spcBef>
                          <a:spcPts val="10"/>
                        </a:spcBef>
                        <a:spcAft>
                          <a:spcPts val="0"/>
                        </a:spcAft>
                      </a:pPr>
                      <a:endParaRPr lang="es-ES" sz="1400" b="1" dirty="0">
                        <a:effectLst/>
                        <a:latin typeface="Arial" panose="020B0604020202020204" pitchFamily="34" charset="0"/>
                        <a:cs typeface="Arial" panose="020B0604020202020204" pitchFamily="34" charset="0"/>
                      </a:endParaRPr>
                    </a:p>
                    <a:p>
                      <a:pPr marL="180340" marR="172720" algn="ctr">
                        <a:lnSpc>
                          <a:spcPts val="1365"/>
                        </a:lnSpc>
                        <a:spcBef>
                          <a:spcPts val="10"/>
                        </a:spcBef>
                        <a:spcAft>
                          <a:spcPts val="0"/>
                        </a:spcAft>
                      </a:pPr>
                      <a:r>
                        <a:rPr lang="es-ES" sz="1400" b="1" dirty="0">
                          <a:effectLst/>
                          <a:latin typeface="Arial" panose="020B0604020202020204" pitchFamily="34" charset="0"/>
                          <a:cs typeface="Arial" panose="020B0604020202020204" pitchFamily="34" charset="0"/>
                        </a:rPr>
                        <a:t>SE TRABAJÓ CON EL CURRÍCULUM PRIORIZADO DEL MINISTERIO DE EDUCACIÓN</a:t>
                      </a:r>
                      <a:endParaRPr lang="es-CL" sz="1400" b="1" dirty="0">
                        <a:effectLst/>
                        <a:latin typeface="Arial" panose="020B0604020202020204" pitchFamily="34" charset="0"/>
                        <a:ea typeface="Carlito"/>
                        <a:cs typeface="Arial" panose="020B0604020202020204" pitchFamily="34" charset="0"/>
                      </a:endParaRPr>
                    </a:p>
                  </a:txBody>
                  <a:tcPr marL="0" marR="0" marT="0" marB="0"/>
                </a:tc>
                <a:tc hMerge="1">
                  <a:txBody>
                    <a:bodyPr/>
                    <a:lstStyle/>
                    <a:p>
                      <a:pPr marL="180340" marR="172720" algn="ctr">
                        <a:lnSpc>
                          <a:spcPts val="1365"/>
                        </a:lnSpc>
                        <a:spcBef>
                          <a:spcPts val="10"/>
                        </a:spcBef>
                        <a:spcAft>
                          <a:spcPts val="0"/>
                        </a:spcAft>
                      </a:pPr>
                      <a:endParaRPr lang="es-CL" sz="1400" dirty="0">
                        <a:effectLst/>
                        <a:latin typeface="Carlito"/>
                        <a:ea typeface="Carlito"/>
                        <a:cs typeface="Carlito"/>
                      </a:endParaRPr>
                    </a:p>
                  </a:txBody>
                  <a:tcPr marL="0" marR="0" marT="0" marB="0"/>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730365472"/>
                  </a:ext>
                </a:extLst>
              </a:tr>
              <a:tr h="487110">
                <a:tc vMerge="1">
                  <a:txBody>
                    <a:bodyPr/>
                    <a:lstStyle/>
                    <a:p>
                      <a:pPr marL="67945">
                        <a:lnSpc>
                          <a:spcPts val="1365"/>
                        </a:lnSpc>
                        <a:spcBef>
                          <a:spcPts val="10"/>
                        </a:spcBef>
                        <a:spcAft>
                          <a:spcPts val="0"/>
                        </a:spcAft>
                      </a:pPr>
                      <a:endParaRPr lang="es-CL" sz="1400" dirty="0">
                        <a:effectLst/>
                        <a:latin typeface="Carlito"/>
                        <a:ea typeface="Carlito"/>
                        <a:cs typeface="Carlito"/>
                      </a:endParaRPr>
                    </a:p>
                  </a:txBody>
                  <a:tcPr marL="0" marR="0" marT="0" marB="0"/>
                </a:tc>
                <a:tc gridSpan="10">
                  <a:txBody>
                    <a:bodyPr/>
                    <a:lstStyle/>
                    <a:p>
                      <a:pPr marL="180340" marR="172720" algn="ctr">
                        <a:lnSpc>
                          <a:spcPts val="1365"/>
                        </a:lnSpc>
                        <a:spcBef>
                          <a:spcPts val="10"/>
                        </a:spcBef>
                        <a:spcAft>
                          <a:spcPts val="0"/>
                        </a:spcAft>
                      </a:pPr>
                      <a:r>
                        <a:rPr lang="es-ES" sz="1400" b="1" dirty="0">
                          <a:effectLst/>
                          <a:latin typeface="Arial" panose="020B0604020202020204" pitchFamily="34" charset="0"/>
                          <a:cs typeface="Arial" panose="020B0604020202020204" pitchFamily="34" charset="0"/>
                        </a:rPr>
                        <a:t> </a:t>
                      </a:r>
                      <a:endParaRPr lang="es-CL" sz="1400" b="1" dirty="0">
                        <a:effectLst/>
                        <a:latin typeface="Arial" panose="020B0604020202020204" pitchFamily="34" charset="0"/>
                        <a:ea typeface="Carlito"/>
                        <a:cs typeface="Arial" panose="020B0604020202020204" pitchFamily="34" charset="0"/>
                      </a:endParaRPr>
                    </a:p>
                    <a:p>
                      <a:pPr marL="180340" marR="172720" algn="ctr">
                        <a:lnSpc>
                          <a:spcPts val="1365"/>
                        </a:lnSpc>
                        <a:spcBef>
                          <a:spcPts val="10"/>
                        </a:spcBef>
                        <a:spcAft>
                          <a:spcPts val="0"/>
                        </a:spcAft>
                      </a:pPr>
                      <a:endParaRPr lang="es-ES" sz="1400" b="1" dirty="0">
                        <a:effectLst/>
                        <a:latin typeface="Arial" panose="020B0604020202020204" pitchFamily="34" charset="0"/>
                        <a:cs typeface="Arial" panose="020B0604020202020204" pitchFamily="34" charset="0"/>
                      </a:endParaRPr>
                    </a:p>
                    <a:p>
                      <a:pPr marL="180340" marR="172720" algn="ctr">
                        <a:lnSpc>
                          <a:spcPts val="1365"/>
                        </a:lnSpc>
                        <a:spcBef>
                          <a:spcPts val="10"/>
                        </a:spcBef>
                        <a:spcAft>
                          <a:spcPts val="0"/>
                        </a:spcAft>
                      </a:pPr>
                      <a:r>
                        <a:rPr lang="es-ES" sz="1400" b="1" dirty="0">
                          <a:effectLst/>
                          <a:latin typeface="Arial" panose="020B0604020202020204" pitchFamily="34" charset="0"/>
                          <a:cs typeface="Arial" panose="020B0604020202020204" pitchFamily="34" charset="0"/>
                        </a:rPr>
                        <a:t>TODAS LAS ASIGNATURAS DEL CURRÍCULUM</a:t>
                      </a:r>
                      <a:endParaRPr lang="es-CL" sz="1400" b="1" dirty="0">
                        <a:effectLst/>
                        <a:latin typeface="Arial" panose="020B0604020202020204" pitchFamily="34" charset="0"/>
                        <a:ea typeface="Carlito"/>
                        <a:cs typeface="Arial" panose="020B0604020202020204" pitchFamily="34" charset="0"/>
                      </a:endParaRPr>
                    </a:p>
                  </a:txBody>
                  <a:tcPr marL="0" marR="0" marT="0" marB="0"/>
                </a:tc>
                <a:tc hMerge="1">
                  <a:txBody>
                    <a:bodyPr/>
                    <a:lstStyle/>
                    <a:p>
                      <a:pPr marL="180340" marR="172720" algn="ctr">
                        <a:lnSpc>
                          <a:spcPts val="1365"/>
                        </a:lnSpc>
                        <a:spcBef>
                          <a:spcPts val="10"/>
                        </a:spcBef>
                        <a:spcAft>
                          <a:spcPts val="0"/>
                        </a:spcAft>
                      </a:pPr>
                      <a:endParaRPr lang="es-CL" sz="1400" dirty="0">
                        <a:effectLst/>
                        <a:latin typeface="Carlito"/>
                        <a:ea typeface="Carlito"/>
                        <a:cs typeface="Carlito"/>
                      </a:endParaRPr>
                    </a:p>
                  </a:txBody>
                  <a:tcPr marL="0" marR="0" marT="0" marB="0"/>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314908351"/>
                  </a:ext>
                </a:extLst>
              </a:tr>
              <a:tr h="570372">
                <a:tc>
                  <a:txBody>
                    <a:bodyPr/>
                    <a:lstStyle/>
                    <a:p>
                      <a:pPr marL="67945">
                        <a:lnSpc>
                          <a:spcPts val="1365"/>
                        </a:lnSpc>
                        <a:spcBef>
                          <a:spcPts val="10"/>
                        </a:spcBef>
                        <a:spcAft>
                          <a:spcPts val="0"/>
                        </a:spcAft>
                      </a:pPr>
                      <a:r>
                        <a:rPr lang="es-ES" sz="1400" b="1" dirty="0">
                          <a:effectLst/>
                          <a:latin typeface="Arial" panose="020B0604020202020204" pitchFamily="34" charset="0"/>
                          <a:cs typeface="Arial" panose="020B0604020202020204" pitchFamily="34" charset="0"/>
                        </a:rPr>
                        <a:t>ASIGNATURAS CALIFICADAS</a:t>
                      </a:r>
                      <a:endParaRPr lang="es-CL" sz="1400" b="1" dirty="0">
                        <a:effectLst/>
                        <a:latin typeface="Arial" panose="020B0604020202020204" pitchFamily="34" charset="0"/>
                        <a:ea typeface="Carlito"/>
                        <a:cs typeface="Arial" panose="020B0604020202020204" pitchFamily="34" charset="0"/>
                      </a:endParaRPr>
                    </a:p>
                  </a:txBody>
                  <a:tcPr marL="0" marR="0" marT="0" marB="0"/>
                </a:tc>
                <a:tc gridSpan="10">
                  <a:txBody>
                    <a:bodyPr/>
                    <a:lstStyle/>
                    <a:p>
                      <a:pPr marL="180340" marR="172720" algn="ctr">
                        <a:lnSpc>
                          <a:spcPts val="1365"/>
                        </a:lnSpc>
                        <a:spcBef>
                          <a:spcPts val="10"/>
                        </a:spcBef>
                        <a:spcAft>
                          <a:spcPts val="0"/>
                        </a:spcAft>
                      </a:pPr>
                      <a:endParaRPr lang="es-ES" sz="1400" b="1" dirty="0">
                        <a:effectLst/>
                        <a:latin typeface="Arial" panose="020B0604020202020204" pitchFamily="34" charset="0"/>
                        <a:ea typeface="Carlito"/>
                        <a:cs typeface="Arial" panose="020B0604020202020204" pitchFamily="34" charset="0"/>
                      </a:endParaRPr>
                    </a:p>
                    <a:p>
                      <a:pPr marL="180340" marR="172720" algn="ctr">
                        <a:lnSpc>
                          <a:spcPts val="1365"/>
                        </a:lnSpc>
                        <a:spcBef>
                          <a:spcPts val="10"/>
                        </a:spcBef>
                        <a:spcAft>
                          <a:spcPts val="0"/>
                        </a:spcAft>
                      </a:pPr>
                      <a:r>
                        <a:rPr lang="es-ES" sz="1400" b="1" dirty="0">
                          <a:effectLst/>
                          <a:latin typeface="Arial" panose="020B0604020202020204" pitchFamily="34" charset="0"/>
                          <a:ea typeface="Carlito"/>
                          <a:cs typeface="Arial" panose="020B0604020202020204" pitchFamily="34" charset="0"/>
                        </a:rPr>
                        <a:t>TODAS LAS</a:t>
                      </a:r>
                      <a:r>
                        <a:rPr lang="es-ES" sz="1400" b="1" baseline="0" dirty="0">
                          <a:effectLst/>
                          <a:latin typeface="Arial" panose="020B0604020202020204" pitchFamily="34" charset="0"/>
                          <a:ea typeface="Carlito"/>
                          <a:cs typeface="Arial" panose="020B0604020202020204" pitchFamily="34" charset="0"/>
                        </a:rPr>
                        <a:t> ASIGNATURAS FUERON CALIFICADAS</a:t>
                      </a:r>
                      <a:endParaRPr lang="es-CL" sz="1400" b="1" dirty="0">
                        <a:effectLst/>
                        <a:latin typeface="Arial" panose="020B0604020202020204" pitchFamily="34" charset="0"/>
                        <a:ea typeface="Carlito"/>
                        <a:cs typeface="Arial" panose="020B0604020202020204" pitchFamily="34" charset="0"/>
                      </a:endParaRPr>
                    </a:p>
                  </a:txBody>
                  <a:tcPr marL="0" marR="0" marT="0" marB="0"/>
                </a:tc>
                <a:tc hMerge="1">
                  <a:txBody>
                    <a:bodyPr/>
                    <a:lstStyle/>
                    <a:p>
                      <a:pPr marL="180340" marR="172720" algn="ctr">
                        <a:lnSpc>
                          <a:spcPts val="1365"/>
                        </a:lnSpc>
                        <a:spcBef>
                          <a:spcPts val="10"/>
                        </a:spcBef>
                        <a:spcAft>
                          <a:spcPts val="0"/>
                        </a:spcAft>
                      </a:pPr>
                      <a:endParaRPr lang="es-CL" sz="1400" dirty="0">
                        <a:effectLst/>
                        <a:latin typeface="Carlito"/>
                        <a:ea typeface="Carlito"/>
                        <a:cs typeface="Carlito"/>
                      </a:endParaRPr>
                    </a:p>
                  </a:txBody>
                  <a:tcPr marL="0" marR="0" marT="0" marB="0"/>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pPr marL="180340" marR="172720" algn="ctr">
                        <a:lnSpc>
                          <a:spcPts val="1365"/>
                        </a:lnSpc>
                        <a:spcBef>
                          <a:spcPts val="10"/>
                        </a:spcBef>
                        <a:spcAft>
                          <a:spcPts val="0"/>
                        </a:spcAft>
                      </a:pPr>
                      <a:endParaRPr lang="es-CL" sz="1400" dirty="0">
                        <a:effectLst/>
                        <a:latin typeface="Carlito"/>
                        <a:ea typeface="Carlito"/>
                        <a:cs typeface="Carlito"/>
                      </a:endParaRPr>
                    </a:p>
                  </a:txBody>
                  <a:tcPr marL="0" marR="0" marT="0" marB="0"/>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590948496"/>
                  </a:ext>
                </a:extLst>
              </a:tr>
            </a:tbl>
          </a:graphicData>
        </a:graphic>
      </p:graphicFrame>
    </p:spTree>
    <p:extLst>
      <p:ext uri="{BB962C8B-B14F-4D97-AF65-F5344CB8AC3E}">
        <p14:creationId xmlns:p14="http://schemas.microsoft.com/office/powerpoint/2010/main" val="432271297"/>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108286"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4" name="CuadroTexto 3"/>
          <p:cNvSpPr txBox="1"/>
          <p:nvPr/>
        </p:nvSpPr>
        <p:spPr>
          <a:xfrm>
            <a:off x="324854" y="433137"/>
            <a:ext cx="2983122" cy="369332"/>
          </a:xfrm>
          <a:prstGeom prst="rect">
            <a:avLst/>
          </a:prstGeom>
          <a:noFill/>
        </p:spPr>
        <p:txBody>
          <a:bodyPr wrap="square" rtlCol="0">
            <a:spAutoFit/>
          </a:bodyPr>
          <a:lstStyle/>
          <a:p>
            <a:r>
              <a:rPr lang="es-ES" b="1" dirty="0">
                <a:solidFill>
                  <a:schemeClr val="accent1">
                    <a:lumMod val="50000"/>
                  </a:schemeClr>
                </a:solidFill>
                <a:latin typeface="Arial" panose="020B0604020202020204" pitchFamily="34" charset="0"/>
                <a:cs typeface="Arial" panose="020B0604020202020204" pitchFamily="34" charset="0"/>
              </a:rPr>
              <a:t> EFICIENCIA INTERNA</a:t>
            </a:r>
            <a:endParaRPr lang="es-CL" b="1" dirty="0">
              <a:solidFill>
                <a:schemeClr val="accent1">
                  <a:lumMod val="50000"/>
                </a:schemeClr>
              </a:solidFill>
              <a:latin typeface="Arial" panose="020B0604020202020204" pitchFamily="34" charset="0"/>
              <a:cs typeface="Arial" panose="020B0604020202020204" pitchFamily="34" charset="0"/>
            </a:endParaRPr>
          </a:p>
        </p:txBody>
      </p:sp>
      <p:graphicFrame>
        <p:nvGraphicFramePr>
          <p:cNvPr id="2" name="Tabla 1"/>
          <p:cNvGraphicFramePr>
            <a:graphicFrameLocks noGrp="1"/>
          </p:cNvGraphicFramePr>
          <p:nvPr>
            <p:extLst>
              <p:ext uri="{D42A27DB-BD31-4B8C-83A1-F6EECF244321}">
                <p14:modId xmlns:p14="http://schemas.microsoft.com/office/powerpoint/2010/main" val="3791195618"/>
              </p:ext>
            </p:extLst>
          </p:nvPr>
        </p:nvGraphicFramePr>
        <p:xfrm>
          <a:off x="1939985" y="1235606"/>
          <a:ext cx="8095458" cy="4340885"/>
        </p:xfrm>
        <a:graphic>
          <a:graphicData uri="http://schemas.openxmlformats.org/drawingml/2006/table">
            <a:tbl>
              <a:tblPr/>
              <a:tblGrid>
                <a:gridCol w="1449039">
                  <a:extLst>
                    <a:ext uri="{9D8B030D-6E8A-4147-A177-3AD203B41FA5}">
                      <a16:colId xmlns:a16="http://schemas.microsoft.com/office/drawing/2014/main" val="2164698872"/>
                    </a:ext>
                  </a:extLst>
                </a:gridCol>
                <a:gridCol w="2095717">
                  <a:extLst>
                    <a:ext uri="{9D8B030D-6E8A-4147-A177-3AD203B41FA5}">
                      <a16:colId xmlns:a16="http://schemas.microsoft.com/office/drawing/2014/main" val="2735457388"/>
                    </a:ext>
                  </a:extLst>
                </a:gridCol>
                <a:gridCol w="2275351">
                  <a:extLst>
                    <a:ext uri="{9D8B030D-6E8A-4147-A177-3AD203B41FA5}">
                      <a16:colId xmlns:a16="http://schemas.microsoft.com/office/drawing/2014/main" val="587098839"/>
                    </a:ext>
                  </a:extLst>
                </a:gridCol>
                <a:gridCol w="2275351">
                  <a:extLst>
                    <a:ext uri="{9D8B030D-6E8A-4147-A177-3AD203B41FA5}">
                      <a16:colId xmlns:a16="http://schemas.microsoft.com/office/drawing/2014/main" val="1877202670"/>
                    </a:ext>
                  </a:extLst>
                </a:gridCol>
              </a:tblGrid>
              <a:tr h="590119">
                <a:tc>
                  <a:txBody>
                    <a:bodyPr/>
                    <a:lstStyle/>
                    <a:p>
                      <a:pPr marL="274320" rtl="0" fontAlgn="t" latinLnBrk="0">
                        <a:lnSpc>
                          <a:spcPts val="1460"/>
                        </a:lnSpc>
                        <a:spcBef>
                          <a:spcPts val="0"/>
                        </a:spcBef>
                        <a:spcAft>
                          <a:spcPts val="0"/>
                        </a:spcAft>
                      </a:pPr>
                      <a:r>
                        <a:rPr lang="es-CL" sz="1300" b="1" dirty="0">
                          <a:solidFill>
                            <a:srgbClr val="FFFFFF"/>
                          </a:solidFill>
                          <a:effectLst/>
                          <a:latin typeface="Arial" panose="020B0604020202020204" pitchFamily="34" charset="0"/>
                        </a:rPr>
                        <a:t>CURSOS</a:t>
                      </a:r>
                      <a:endParaRPr lang="es-CL" sz="1700" dirty="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tc>
                  <a:txBody>
                    <a:bodyPr/>
                    <a:lstStyle/>
                    <a:p>
                      <a:pPr marL="329184" rtl="0" fontAlgn="t" latinLnBrk="0">
                        <a:lnSpc>
                          <a:spcPts val="1460"/>
                        </a:lnSpc>
                        <a:spcBef>
                          <a:spcPts val="0"/>
                        </a:spcBef>
                        <a:spcAft>
                          <a:spcPts val="0"/>
                        </a:spcAft>
                      </a:pPr>
                      <a:r>
                        <a:rPr lang="es-CL" sz="1300" b="1">
                          <a:solidFill>
                            <a:srgbClr val="FFFFFF"/>
                          </a:solidFill>
                          <a:effectLst/>
                          <a:latin typeface="Arial" panose="020B0604020202020204" pitchFamily="34" charset="0"/>
                        </a:rPr>
                        <a:t>ESTUDIANTES</a:t>
                      </a:r>
                      <a:endParaRPr lang="es-CL" sz="1700">
                        <a:effectLst/>
                        <a:latin typeface="Arial" panose="020B0604020202020204" pitchFamily="34" charset="0"/>
                      </a:endParaRPr>
                    </a:p>
                    <a:p>
                      <a:pPr marL="356616" rtl="0" fontAlgn="t" latinLnBrk="0">
                        <a:lnSpc>
                          <a:spcPts val="1365"/>
                        </a:lnSpc>
                        <a:spcBef>
                          <a:spcPts val="0"/>
                        </a:spcBef>
                        <a:spcAft>
                          <a:spcPts val="0"/>
                        </a:spcAft>
                      </a:pPr>
                      <a:r>
                        <a:rPr lang="es-CL" sz="1300" b="1">
                          <a:solidFill>
                            <a:srgbClr val="FFFFFF"/>
                          </a:solidFill>
                          <a:effectLst/>
                          <a:latin typeface="Arial" panose="020B0604020202020204" pitchFamily="34" charset="0"/>
                        </a:rPr>
                        <a:t>APROBADOS</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tc>
                  <a:txBody>
                    <a:bodyPr/>
                    <a:lstStyle/>
                    <a:p>
                      <a:pPr marL="393192" rtl="0" fontAlgn="t" latinLnBrk="0">
                        <a:lnSpc>
                          <a:spcPts val="1460"/>
                        </a:lnSpc>
                        <a:spcBef>
                          <a:spcPts val="0"/>
                        </a:spcBef>
                        <a:spcAft>
                          <a:spcPts val="0"/>
                        </a:spcAft>
                      </a:pPr>
                      <a:r>
                        <a:rPr lang="es-CL" sz="1300" b="1">
                          <a:solidFill>
                            <a:srgbClr val="FFFFFF"/>
                          </a:solidFill>
                          <a:effectLst/>
                          <a:latin typeface="Arial" panose="020B0604020202020204" pitchFamily="34" charset="0"/>
                        </a:rPr>
                        <a:t>ESTUDIANTES</a:t>
                      </a:r>
                      <a:endParaRPr lang="es-CL" sz="1700">
                        <a:effectLst/>
                        <a:latin typeface="Arial" panose="020B0604020202020204" pitchFamily="34" charset="0"/>
                      </a:endParaRPr>
                    </a:p>
                    <a:p>
                      <a:pPr marL="393192" rtl="0" fontAlgn="t" latinLnBrk="0">
                        <a:lnSpc>
                          <a:spcPts val="1365"/>
                        </a:lnSpc>
                        <a:spcBef>
                          <a:spcPts val="0"/>
                        </a:spcBef>
                        <a:spcAft>
                          <a:spcPts val="0"/>
                        </a:spcAft>
                      </a:pPr>
                      <a:r>
                        <a:rPr lang="es-CL" sz="1300" b="1">
                          <a:solidFill>
                            <a:srgbClr val="FFFFFF"/>
                          </a:solidFill>
                          <a:effectLst/>
                          <a:latin typeface="Arial" panose="020B0604020202020204" pitchFamily="34" charset="0"/>
                        </a:rPr>
                        <a:t>REPROBADOS</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tc>
                  <a:txBody>
                    <a:bodyPr/>
                    <a:lstStyle/>
                    <a:p>
                      <a:pPr marL="393192" rtl="0" fontAlgn="t" latinLnBrk="0">
                        <a:lnSpc>
                          <a:spcPts val="1460"/>
                        </a:lnSpc>
                        <a:spcBef>
                          <a:spcPts val="0"/>
                        </a:spcBef>
                        <a:spcAft>
                          <a:spcPts val="0"/>
                        </a:spcAft>
                      </a:pPr>
                      <a:r>
                        <a:rPr lang="es-CL" sz="1300" b="1">
                          <a:solidFill>
                            <a:srgbClr val="FFFFFF"/>
                          </a:solidFill>
                          <a:effectLst/>
                          <a:latin typeface="Arial" panose="020B0604020202020204" pitchFamily="34" charset="0"/>
                        </a:rPr>
                        <a:t>ESTUDIANTES</a:t>
                      </a:r>
                      <a:endParaRPr lang="es-CL" sz="1700">
                        <a:effectLst/>
                        <a:latin typeface="Arial" panose="020B0604020202020204" pitchFamily="34" charset="0"/>
                      </a:endParaRPr>
                    </a:p>
                    <a:p>
                      <a:pPr marL="475488" rtl="0" fontAlgn="t" latinLnBrk="0">
                        <a:lnSpc>
                          <a:spcPts val="1365"/>
                        </a:lnSpc>
                        <a:spcBef>
                          <a:spcPts val="0"/>
                        </a:spcBef>
                        <a:spcAft>
                          <a:spcPts val="0"/>
                        </a:spcAft>
                      </a:pPr>
                      <a:r>
                        <a:rPr lang="es-CL" sz="1300" b="1">
                          <a:solidFill>
                            <a:srgbClr val="FFFFFF"/>
                          </a:solidFill>
                          <a:effectLst/>
                          <a:latin typeface="Arial" panose="020B0604020202020204" pitchFamily="34" charset="0"/>
                        </a:rPr>
                        <a:t>RETIRADOS</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1302271758"/>
                  </a:ext>
                </a:extLst>
              </a:tr>
              <a:tr h="417568">
                <a:tc>
                  <a:txBody>
                    <a:bodyPr/>
                    <a:lstStyle/>
                    <a:p>
                      <a:pPr marL="448056" marR="448056" algn="ctr" rtl="0" fontAlgn="t" latinLnBrk="0">
                        <a:lnSpc>
                          <a:spcPts val="1460"/>
                        </a:lnSpc>
                        <a:spcBef>
                          <a:spcPts val="0"/>
                        </a:spcBef>
                        <a:spcAft>
                          <a:spcPts val="0"/>
                        </a:spcAft>
                      </a:pPr>
                      <a:r>
                        <a:rPr lang="es-ES" sz="1700" dirty="0">
                          <a:solidFill>
                            <a:schemeClr val="bg1"/>
                          </a:solidFill>
                          <a:effectLst/>
                          <a:latin typeface="Arial" panose="020B0604020202020204" pitchFamily="34" charset="0"/>
                        </a:rPr>
                        <a:t>1°</a:t>
                      </a:r>
                      <a:endParaRPr lang="es-CL" sz="1700" dirty="0">
                        <a:solidFill>
                          <a:schemeClr val="bg1"/>
                        </a:solidFill>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640080" marR="630936" algn="ctr" rtl="0" fontAlgn="t" latinLnBrk="0">
                        <a:lnSpc>
                          <a:spcPts val="1460"/>
                        </a:lnSpc>
                        <a:spcBef>
                          <a:spcPts val="0"/>
                        </a:spcBef>
                        <a:spcAft>
                          <a:spcPts val="0"/>
                        </a:spcAft>
                      </a:pPr>
                      <a:r>
                        <a:rPr lang="es-CL" sz="1300">
                          <a:effectLst/>
                          <a:latin typeface="Arial" panose="020B0604020202020204" pitchFamily="34" charset="0"/>
                        </a:rPr>
                        <a:t>100</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795528" rtl="0" fontAlgn="t" latinLnBrk="0">
                        <a:lnSpc>
                          <a:spcPts val="1460"/>
                        </a:lnSpc>
                        <a:spcBef>
                          <a:spcPts val="0"/>
                        </a:spcBef>
                        <a:spcAft>
                          <a:spcPts val="0"/>
                        </a:spcAft>
                      </a:pPr>
                      <a:r>
                        <a:rPr lang="es-CL" sz="1300">
                          <a:effectLst/>
                          <a:latin typeface="Arial" panose="020B0604020202020204" pitchFamily="34" charset="0"/>
                        </a:rPr>
                        <a:t>0</a:t>
                      </a:r>
                      <a:endParaRPr lang="es-CL" sz="1700" dirty="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9144" algn="ctr" rtl="0" fontAlgn="t" latinLnBrk="0">
                        <a:lnSpc>
                          <a:spcPts val="1460"/>
                        </a:lnSpc>
                        <a:spcBef>
                          <a:spcPts val="0"/>
                        </a:spcBef>
                        <a:spcAft>
                          <a:spcPts val="0"/>
                        </a:spcAft>
                      </a:pPr>
                      <a:endParaRPr lang="es-ES" sz="1700" dirty="0">
                        <a:solidFill>
                          <a:schemeClr val="bg1"/>
                        </a:solidFill>
                        <a:effectLst/>
                        <a:latin typeface="Arial" panose="020B0604020202020204" pitchFamily="34" charset="0"/>
                      </a:endParaRPr>
                    </a:p>
                    <a:p>
                      <a:pPr marL="9144" algn="ctr" rtl="0" fontAlgn="t" latinLnBrk="0">
                        <a:lnSpc>
                          <a:spcPts val="1460"/>
                        </a:lnSpc>
                        <a:spcBef>
                          <a:spcPts val="0"/>
                        </a:spcBef>
                        <a:spcAft>
                          <a:spcPts val="0"/>
                        </a:spcAft>
                      </a:pPr>
                      <a:r>
                        <a:rPr lang="es-ES" sz="1700" dirty="0">
                          <a:solidFill>
                            <a:schemeClr val="bg1"/>
                          </a:solidFill>
                          <a:effectLst/>
                          <a:latin typeface="Arial" panose="020B0604020202020204" pitchFamily="34" charset="0"/>
                        </a:rPr>
                        <a:t>1</a:t>
                      </a:r>
                      <a:endParaRPr lang="es-CL" sz="1700" dirty="0">
                        <a:solidFill>
                          <a:schemeClr val="bg1"/>
                        </a:solidFill>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2070711173"/>
                  </a:ext>
                </a:extLst>
              </a:tr>
              <a:tr h="417568">
                <a:tc>
                  <a:txBody>
                    <a:bodyPr/>
                    <a:lstStyle/>
                    <a:p>
                      <a:pPr marL="448056" marR="448056" algn="ctr" rtl="0" fontAlgn="t" latinLnBrk="0">
                        <a:spcBef>
                          <a:spcPts val="5"/>
                        </a:spcBef>
                        <a:spcAft>
                          <a:spcPts val="0"/>
                        </a:spcAft>
                      </a:pPr>
                      <a:r>
                        <a:rPr lang="es-CL" sz="1300" b="1">
                          <a:solidFill>
                            <a:srgbClr val="FFFFFF"/>
                          </a:solidFill>
                          <a:effectLst/>
                          <a:latin typeface="Arial" panose="020B0604020202020204" pitchFamily="34" charset="0"/>
                        </a:rPr>
                        <a:t>2°</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640080" marR="630936" algn="ctr" rtl="0" fontAlgn="t" latinLnBrk="0">
                        <a:spcBef>
                          <a:spcPts val="5"/>
                        </a:spcBef>
                        <a:spcAft>
                          <a:spcPts val="0"/>
                        </a:spcAft>
                      </a:pPr>
                      <a:r>
                        <a:rPr lang="es-CL" sz="1300">
                          <a:effectLst/>
                          <a:latin typeface="Arial" panose="020B0604020202020204" pitchFamily="34" charset="0"/>
                        </a:rPr>
                        <a:t>117</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795528" rtl="0" fontAlgn="t" latinLnBrk="0">
                        <a:spcBef>
                          <a:spcPts val="5"/>
                        </a:spcBef>
                        <a:spcAft>
                          <a:spcPts val="0"/>
                        </a:spcAft>
                      </a:pPr>
                      <a:r>
                        <a:rPr lang="es-CL" sz="1300">
                          <a:effectLst/>
                          <a:latin typeface="Arial" panose="020B0604020202020204" pitchFamily="34" charset="0"/>
                        </a:rPr>
                        <a:t>0</a:t>
                      </a:r>
                      <a:endParaRPr lang="es-CL" sz="1700" dirty="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9144" algn="ctr" rtl="0" fontAlgn="t" latinLnBrk="0">
                        <a:spcBef>
                          <a:spcPts val="5"/>
                        </a:spcBef>
                        <a:spcAft>
                          <a:spcPts val="0"/>
                        </a:spcAft>
                      </a:pPr>
                      <a:r>
                        <a:rPr lang="es-ES" sz="1700" dirty="0">
                          <a:solidFill>
                            <a:schemeClr val="bg1"/>
                          </a:solidFill>
                          <a:effectLst/>
                          <a:latin typeface="Arial" panose="020B0604020202020204" pitchFamily="34" charset="0"/>
                        </a:rPr>
                        <a:t>3</a:t>
                      </a:r>
                      <a:endParaRPr lang="es-CL" sz="1700" dirty="0">
                        <a:solidFill>
                          <a:schemeClr val="bg1"/>
                        </a:solidFill>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4044599186"/>
                  </a:ext>
                </a:extLst>
              </a:tr>
              <a:tr h="420677">
                <a:tc>
                  <a:txBody>
                    <a:bodyPr/>
                    <a:lstStyle/>
                    <a:p>
                      <a:pPr marL="448056" marR="448056" algn="ctr" rtl="0" fontAlgn="t" latinLnBrk="0">
                        <a:spcBef>
                          <a:spcPts val="10"/>
                        </a:spcBef>
                        <a:spcAft>
                          <a:spcPts val="0"/>
                        </a:spcAft>
                      </a:pPr>
                      <a:r>
                        <a:rPr lang="es-CL" sz="1300" b="1">
                          <a:solidFill>
                            <a:srgbClr val="FFFFFF"/>
                          </a:solidFill>
                          <a:effectLst/>
                          <a:latin typeface="Arial" panose="020B0604020202020204" pitchFamily="34" charset="0"/>
                        </a:rPr>
                        <a:t>3°</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640080" marR="630936" algn="ctr" rtl="0" fontAlgn="t" latinLnBrk="0">
                        <a:spcBef>
                          <a:spcPts val="10"/>
                        </a:spcBef>
                        <a:spcAft>
                          <a:spcPts val="0"/>
                        </a:spcAft>
                      </a:pPr>
                      <a:r>
                        <a:rPr lang="es-CL" sz="1700" dirty="0">
                          <a:effectLst/>
                          <a:latin typeface="Arial" panose="020B0604020202020204" pitchFamily="34" charset="0"/>
                        </a:rPr>
                        <a:t>75</a:t>
                      </a: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795528" rtl="0" fontAlgn="t" latinLnBrk="0">
                        <a:spcBef>
                          <a:spcPts val="10"/>
                        </a:spcBef>
                        <a:spcAft>
                          <a:spcPts val="0"/>
                        </a:spcAft>
                      </a:pPr>
                      <a:r>
                        <a:rPr lang="es-CL" sz="1300">
                          <a:effectLst/>
                          <a:latin typeface="Arial" panose="020B0604020202020204" pitchFamily="34" charset="0"/>
                        </a:rPr>
                        <a:t>3</a:t>
                      </a:r>
                      <a:endParaRPr lang="es-CL" sz="1700" dirty="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9144" algn="ctr" rtl="0" fontAlgn="t" latinLnBrk="0">
                        <a:spcBef>
                          <a:spcPts val="10"/>
                        </a:spcBef>
                        <a:spcAft>
                          <a:spcPts val="0"/>
                        </a:spcAft>
                      </a:pPr>
                      <a:r>
                        <a:rPr lang="es-ES" sz="1700" dirty="0">
                          <a:solidFill>
                            <a:schemeClr val="bg1"/>
                          </a:solidFill>
                          <a:effectLst/>
                          <a:latin typeface="Arial" panose="020B0604020202020204" pitchFamily="34" charset="0"/>
                        </a:rPr>
                        <a:t>2</a:t>
                      </a:r>
                      <a:endParaRPr lang="es-CL" sz="1700" dirty="0">
                        <a:solidFill>
                          <a:schemeClr val="bg1"/>
                        </a:solidFill>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1137148171"/>
                  </a:ext>
                </a:extLst>
              </a:tr>
              <a:tr h="417568">
                <a:tc>
                  <a:txBody>
                    <a:bodyPr/>
                    <a:lstStyle/>
                    <a:p>
                      <a:pPr marL="448056" marR="448056" algn="ctr" rtl="0" fontAlgn="t" latinLnBrk="0">
                        <a:lnSpc>
                          <a:spcPts val="1460"/>
                        </a:lnSpc>
                        <a:spcBef>
                          <a:spcPts val="0"/>
                        </a:spcBef>
                        <a:spcAft>
                          <a:spcPts val="0"/>
                        </a:spcAft>
                      </a:pPr>
                      <a:r>
                        <a:rPr lang="es-CL" sz="1300" b="1">
                          <a:solidFill>
                            <a:srgbClr val="FFFFFF"/>
                          </a:solidFill>
                          <a:effectLst/>
                          <a:latin typeface="Arial" panose="020B0604020202020204" pitchFamily="34" charset="0"/>
                        </a:rPr>
                        <a:t>4°</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640080" marR="630936" algn="ctr" rtl="0" fontAlgn="t" latinLnBrk="0">
                        <a:lnSpc>
                          <a:spcPts val="1460"/>
                        </a:lnSpc>
                        <a:spcBef>
                          <a:spcPts val="0"/>
                        </a:spcBef>
                        <a:spcAft>
                          <a:spcPts val="0"/>
                        </a:spcAft>
                      </a:pPr>
                      <a:r>
                        <a:rPr lang="es-CL" sz="1300">
                          <a:effectLst/>
                          <a:latin typeface="Arial" panose="020B0604020202020204" pitchFamily="34" charset="0"/>
                        </a:rPr>
                        <a:t>113</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795528" rtl="0" fontAlgn="t" latinLnBrk="0">
                        <a:lnSpc>
                          <a:spcPts val="1460"/>
                        </a:lnSpc>
                        <a:spcBef>
                          <a:spcPts val="0"/>
                        </a:spcBef>
                        <a:spcAft>
                          <a:spcPts val="0"/>
                        </a:spcAft>
                      </a:pPr>
                      <a:r>
                        <a:rPr lang="es-CL" sz="1300">
                          <a:effectLst/>
                          <a:latin typeface="Arial" panose="020B0604020202020204" pitchFamily="34" charset="0"/>
                        </a:rPr>
                        <a:t>0</a:t>
                      </a:r>
                      <a:endParaRPr lang="es-CL" sz="1700" dirty="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9144" algn="ctr" rtl="0" fontAlgn="t" latinLnBrk="0">
                        <a:lnSpc>
                          <a:spcPts val="1460"/>
                        </a:lnSpc>
                        <a:spcBef>
                          <a:spcPts val="0"/>
                        </a:spcBef>
                        <a:spcAft>
                          <a:spcPts val="0"/>
                        </a:spcAft>
                      </a:pPr>
                      <a:endParaRPr lang="es-ES" sz="1700" dirty="0">
                        <a:solidFill>
                          <a:schemeClr val="bg1"/>
                        </a:solidFill>
                        <a:effectLst/>
                        <a:latin typeface="Arial" panose="020B0604020202020204" pitchFamily="34" charset="0"/>
                      </a:endParaRPr>
                    </a:p>
                    <a:p>
                      <a:pPr marL="9144" algn="ctr" rtl="0" fontAlgn="t" latinLnBrk="0">
                        <a:lnSpc>
                          <a:spcPts val="1460"/>
                        </a:lnSpc>
                        <a:spcBef>
                          <a:spcPts val="0"/>
                        </a:spcBef>
                        <a:spcAft>
                          <a:spcPts val="0"/>
                        </a:spcAft>
                      </a:pPr>
                      <a:r>
                        <a:rPr lang="es-ES" sz="1700" dirty="0">
                          <a:solidFill>
                            <a:schemeClr val="bg1"/>
                          </a:solidFill>
                          <a:effectLst/>
                          <a:latin typeface="Arial" panose="020B0604020202020204" pitchFamily="34" charset="0"/>
                        </a:rPr>
                        <a:t>2</a:t>
                      </a:r>
                      <a:endParaRPr lang="es-CL" sz="1700" dirty="0">
                        <a:solidFill>
                          <a:schemeClr val="bg1"/>
                        </a:solidFill>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1719486455"/>
                  </a:ext>
                </a:extLst>
              </a:tr>
              <a:tr h="417568">
                <a:tc>
                  <a:txBody>
                    <a:bodyPr/>
                    <a:lstStyle/>
                    <a:p>
                      <a:pPr marL="448056" marR="448056" algn="ctr" rtl="0" fontAlgn="t" latinLnBrk="0">
                        <a:lnSpc>
                          <a:spcPts val="1460"/>
                        </a:lnSpc>
                        <a:spcBef>
                          <a:spcPts val="0"/>
                        </a:spcBef>
                        <a:spcAft>
                          <a:spcPts val="0"/>
                        </a:spcAft>
                      </a:pPr>
                      <a:r>
                        <a:rPr lang="es-CL" sz="1300" b="1">
                          <a:solidFill>
                            <a:srgbClr val="FFFFFF"/>
                          </a:solidFill>
                          <a:effectLst/>
                          <a:latin typeface="Arial" panose="020B0604020202020204" pitchFamily="34" charset="0"/>
                        </a:rPr>
                        <a:t>5°</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640080" marR="630936" algn="ctr" rtl="0" fontAlgn="t" latinLnBrk="0">
                        <a:lnSpc>
                          <a:spcPts val="1460"/>
                        </a:lnSpc>
                        <a:spcBef>
                          <a:spcPts val="0"/>
                        </a:spcBef>
                        <a:spcAft>
                          <a:spcPts val="0"/>
                        </a:spcAft>
                      </a:pPr>
                      <a:r>
                        <a:rPr lang="es-CL" sz="1700">
                          <a:effectLst/>
                          <a:latin typeface="Arial" panose="020B0604020202020204" pitchFamily="34" charset="0"/>
                        </a:rPr>
                        <a:t>117</a:t>
                      </a: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795528" rtl="0" fontAlgn="t" latinLnBrk="0">
                        <a:lnSpc>
                          <a:spcPts val="1460"/>
                        </a:lnSpc>
                        <a:spcBef>
                          <a:spcPts val="0"/>
                        </a:spcBef>
                        <a:spcAft>
                          <a:spcPts val="0"/>
                        </a:spcAft>
                      </a:pPr>
                      <a:r>
                        <a:rPr lang="es-CL" sz="1300">
                          <a:effectLst/>
                          <a:latin typeface="Arial" panose="020B0604020202020204" pitchFamily="34" charset="0"/>
                        </a:rPr>
                        <a:t>1</a:t>
                      </a:r>
                      <a:endParaRPr lang="es-CL" sz="1700" dirty="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9144" algn="ctr" rtl="0" fontAlgn="t" latinLnBrk="0">
                        <a:lnSpc>
                          <a:spcPts val="1460"/>
                        </a:lnSpc>
                        <a:spcBef>
                          <a:spcPts val="0"/>
                        </a:spcBef>
                        <a:spcAft>
                          <a:spcPts val="0"/>
                        </a:spcAft>
                      </a:pPr>
                      <a:endParaRPr lang="es-ES" sz="1700" dirty="0">
                        <a:solidFill>
                          <a:schemeClr val="bg1"/>
                        </a:solidFill>
                        <a:effectLst/>
                        <a:latin typeface="Arial" panose="020B0604020202020204" pitchFamily="34" charset="0"/>
                      </a:endParaRPr>
                    </a:p>
                    <a:p>
                      <a:pPr marL="9144" algn="ctr" rtl="0" fontAlgn="t" latinLnBrk="0">
                        <a:lnSpc>
                          <a:spcPts val="1460"/>
                        </a:lnSpc>
                        <a:spcBef>
                          <a:spcPts val="0"/>
                        </a:spcBef>
                        <a:spcAft>
                          <a:spcPts val="0"/>
                        </a:spcAft>
                      </a:pPr>
                      <a:r>
                        <a:rPr lang="es-ES" sz="1700" dirty="0">
                          <a:solidFill>
                            <a:schemeClr val="bg1"/>
                          </a:solidFill>
                          <a:effectLst/>
                          <a:latin typeface="Arial" panose="020B0604020202020204" pitchFamily="34" charset="0"/>
                        </a:rPr>
                        <a:t>4</a:t>
                      </a:r>
                      <a:endParaRPr lang="es-CL" sz="1700" dirty="0">
                        <a:solidFill>
                          <a:schemeClr val="bg1"/>
                        </a:solidFill>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989218731"/>
                  </a:ext>
                </a:extLst>
              </a:tr>
              <a:tr h="417568">
                <a:tc>
                  <a:txBody>
                    <a:bodyPr/>
                    <a:lstStyle/>
                    <a:p>
                      <a:pPr marL="448056" marR="448056" algn="ctr" rtl="0" fontAlgn="t" latinLnBrk="0">
                        <a:lnSpc>
                          <a:spcPts val="1460"/>
                        </a:lnSpc>
                        <a:spcBef>
                          <a:spcPts val="0"/>
                        </a:spcBef>
                        <a:spcAft>
                          <a:spcPts val="0"/>
                        </a:spcAft>
                      </a:pPr>
                      <a:r>
                        <a:rPr lang="es-CL" sz="1300" b="1">
                          <a:solidFill>
                            <a:srgbClr val="FFFFFF"/>
                          </a:solidFill>
                          <a:effectLst/>
                          <a:latin typeface="Arial" panose="020B0604020202020204" pitchFamily="34" charset="0"/>
                        </a:rPr>
                        <a:t>6°</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640080" marR="630936" algn="ctr" rtl="0" fontAlgn="t" latinLnBrk="0">
                        <a:lnSpc>
                          <a:spcPts val="1460"/>
                        </a:lnSpc>
                        <a:spcBef>
                          <a:spcPts val="0"/>
                        </a:spcBef>
                        <a:spcAft>
                          <a:spcPts val="0"/>
                        </a:spcAft>
                      </a:pPr>
                      <a:r>
                        <a:rPr lang="es-CL" sz="1300">
                          <a:effectLst/>
                          <a:latin typeface="Arial" panose="020B0604020202020204" pitchFamily="34" charset="0"/>
                        </a:rPr>
                        <a:t>111</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795528" rtl="0" fontAlgn="t" latinLnBrk="0">
                        <a:lnSpc>
                          <a:spcPts val="1460"/>
                        </a:lnSpc>
                        <a:spcBef>
                          <a:spcPts val="0"/>
                        </a:spcBef>
                        <a:spcAft>
                          <a:spcPts val="0"/>
                        </a:spcAft>
                      </a:pPr>
                      <a:r>
                        <a:rPr lang="es-CL" sz="1300">
                          <a:effectLst/>
                          <a:latin typeface="Arial" panose="020B0604020202020204" pitchFamily="34" charset="0"/>
                        </a:rPr>
                        <a:t>0</a:t>
                      </a:r>
                      <a:endParaRPr lang="es-CL" sz="1700" dirty="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9144" algn="ctr" rtl="0" fontAlgn="t" latinLnBrk="0">
                        <a:lnSpc>
                          <a:spcPts val="1460"/>
                        </a:lnSpc>
                        <a:spcBef>
                          <a:spcPts val="0"/>
                        </a:spcBef>
                        <a:spcAft>
                          <a:spcPts val="0"/>
                        </a:spcAft>
                      </a:pPr>
                      <a:endParaRPr lang="es-ES" sz="1700" dirty="0">
                        <a:solidFill>
                          <a:schemeClr val="bg1"/>
                        </a:solidFill>
                        <a:effectLst/>
                        <a:latin typeface="Arial" panose="020B0604020202020204" pitchFamily="34" charset="0"/>
                      </a:endParaRPr>
                    </a:p>
                    <a:p>
                      <a:pPr marL="9144" algn="ctr" rtl="0" fontAlgn="t" latinLnBrk="0">
                        <a:lnSpc>
                          <a:spcPts val="1460"/>
                        </a:lnSpc>
                        <a:spcBef>
                          <a:spcPts val="0"/>
                        </a:spcBef>
                        <a:spcAft>
                          <a:spcPts val="0"/>
                        </a:spcAft>
                      </a:pPr>
                      <a:r>
                        <a:rPr lang="es-ES" sz="1700" dirty="0">
                          <a:solidFill>
                            <a:schemeClr val="bg1"/>
                          </a:solidFill>
                          <a:effectLst/>
                          <a:latin typeface="Arial" panose="020B0604020202020204" pitchFamily="34" charset="0"/>
                        </a:rPr>
                        <a:t>3</a:t>
                      </a:r>
                      <a:endParaRPr lang="es-CL" sz="1700" dirty="0">
                        <a:solidFill>
                          <a:schemeClr val="bg1"/>
                        </a:solidFill>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3845396693"/>
                  </a:ext>
                </a:extLst>
              </a:tr>
              <a:tr h="417568">
                <a:tc>
                  <a:txBody>
                    <a:bodyPr/>
                    <a:lstStyle/>
                    <a:p>
                      <a:pPr marL="448056" marR="448056" algn="ctr" rtl="0" fontAlgn="t" latinLnBrk="0">
                        <a:lnSpc>
                          <a:spcPts val="1460"/>
                        </a:lnSpc>
                        <a:spcBef>
                          <a:spcPts val="0"/>
                        </a:spcBef>
                        <a:spcAft>
                          <a:spcPts val="0"/>
                        </a:spcAft>
                      </a:pPr>
                      <a:r>
                        <a:rPr lang="es-CL" sz="1300" b="1">
                          <a:solidFill>
                            <a:srgbClr val="FFFFFF"/>
                          </a:solidFill>
                          <a:effectLst/>
                          <a:latin typeface="Arial" panose="020B0604020202020204" pitchFamily="34" charset="0"/>
                        </a:rPr>
                        <a:t>7°</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640080" marR="630936" algn="ctr" rtl="0" fontAlgn="t" latinLnBrk="0">
                        <a:lnSpc>
                          <a:spcPts val="1460"/>
                        </a:lnSpc>
                        <a:spcBef>
                          <a:spcPts val="0"/>
                        </a:spcBef>
                        <a:spcAft>
                          <a:spcPts val="0"/>
                        </a:spcAft>
                      </a:pPr>
                      <a:r>
                        <a:rPr lang="es-CL" sz="1300">
                          <a:effectLst/>
                          <a:latin typeface="Arial" panose="020B0604020202020204" pitchFamily="34" charset="0"/>
                        </a:rPr>
                        <a:t>110</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795528" rtl="0" fontAlgn="t" latinLnBrk="0">
                        <a:lnSpc>
                          <a:spcPts val="1460"/>
                        </a:lnSpc>
                        <a:spcBef>
                          <a:spcPts val="0"/>
                        </a:spcBef>
                        <a:spcAft>
                          <a:spcPts val="0"/>
                        </a:spcAft>
                      </a:pPr>
                      <a:r>
                        <a:rPr lang="es-CL" sz="1300">
                          <a:effectLst/>
                          <a:latin typeface="Arial" panose="020B0604020202020204" pitchFamily="34" charset="0"/>
                        </a:rPr>
                        <a:t>0</a:t>
                      </a:r>
                      <a:endParaRPr lang="es-CL" sz="1700" dirty="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9144" algn="ctr" rtl="0" fontAlgn="t" latinLnBrk="0">
                        <a:lnSpc>
                          <a:spcPts val="1460"/>
                        </a:lnSpc>
                        <a:spcBef>
                          <a:spcPts val="0"/>
                        </a:spcBef>
                        <a:spcAft>
                          <a:spcPts val="0"/>
                        </a:spcAft>
                      </a:pPr>
                      <a:endParaRPr lang="es-ES" sz="1700" dirty="0">
                        <a:solidFill>
                          <a:schemeClr val="bg1"/>
                        </a:solidFill>
                        <a:effectLst/>
                        <a:latin typeface="Arial" panose="020B0604020202020204" pitchFamily="34" charset="0"/>
                      </a:endParaRPr>
                    </a:p>
                    <a:p>
                      <a:pPr marL="9144" algn="ctr" rtl="0" fontAlgn="t" latinLnBrk="0">
                        <a:lnSpc>
                          <a:spcPts val="1460"/>
                        </a:lnSpc>
                        <a:spcBef>
                          <a:spcPts val="0"/>
                        </a:spcBef>
                        <a:spcAft>
                          <a:spcPts val="0"/>
                        </a:spcAft>
                      </a:pPr>
                      <a:r>
                        <a:rPr lang="es-ES" sz="1700" dirty="0">
                          <a:solidFill>
                            <a:schemeClr val="bg1"/>
                          </a:solidFill>
                          <a:effectLst/>
                          <a:latin typeface="Arial" panose="020B0604020202020204" pitchFamily="34" charset="0"/>
                        </a:rPr>
                        <a:t>4</a:t>
                      </a:r>
                      <a:endParaRPr lang="es-CL" sz="1700" dirty="0">
                        <a:solidFill>
                          <a:schemeClr val="bg1"/>
                        </a:solidFill>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3613069014"/>
                  </a:ext>
                </a:extLst>
              </a:tr>
              <a:tr h="332938">
                <a:tc>
                  <a:txBody>
                    <a:bodyPr/>
                    <a:lstStyle/>
                    <a:p>
                      <a:pPr marL="448056" marR="448056" algn="ctr" rtl="0" fontAlgn="t" latinLnBrk="0">
                        <a:lnSpc>
                          <a:spcPts val="1460"/>
                        </a:lnSpc>
                        <a:spcBef>
                          <a:spcPts val="0"/>
                        </a:spcBef>
                        <a:spcAft>
                          <a:spcPts val="0"/>
                        </a:spcAft>
                      </a:pPr>
                      <a:r>
                        <a:rPr lang="es-CL" sz="1300" b="1">
                          <a:solidFill>
                            <a:srgbClr val="FFFFFF"/>
                          </a:solidFill>
                          <a:effectLst/>
                          <a:latin typeface="Arial" panose="020B0604020202020204" pitchFamily="34" charset="0"/>
                        </a:rPr>
                        <a:t>8°</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tc>
                  <a:txBody>
                    <a:bodyPr/>
                    <a:lstStyle/>
                    <a:p>
                      <a:pPr marL="640080" marR="630936" algn="ctr" rtl="0" fontAlgn="t" latinLnBrk="0">
                        <a:lnSpc>
                          <a:spcPts val="1460"/>
                        </a:lnSpc>
                        <a:spcBef>
                          <a:spcPts val="0"/>
                        </a:spcBef>
                        <a:spcAft>
                          <a:spcPts val="0"/>
                        </a:spcAft>
                      </a:pPr>
                      <a:r>
                        <a:rPr lang="es-CL" sz="1300">
                          <a:effectLst/>
                          <a:latin typeface="Arial" panose="020B0604020202020204" pitchFamily="34" charset="0"/>
                        </a:rPr>
                        <a:t>112</a:t>
                      </a:r>
                      <a:endParaRPr lang="es-CL" sz="170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FD5EA"/>
                    </a:solidFill>
                  </a:tcPr>
                </a:tc>
                <a:tc>
                  <a:txBody>
                    <a:bodyPr/>
                    <a:lstStyle/>
                    <a:p>
                      <a:pPr marL="795528" rtl="0" fontAlgn="t" latinLnBrk="0">
                        <a:lnSpc>
                          <a:spcPts val="1460"/>
                        </a:lnSpc>
                        <a:spcBef>
                          <a:spcPts val="0"/>
                        </a:spcBef>
                        <a:spcAft>
                          <a:spcPts val="0"/>
                        </a:spcAft>
                      </a:pPr>
                      <a:r>
                        <a:rPr lang="es-CL" sz="1300">
                          <a:effectLst/>
                          <a:latin typeface="Arial" panose="020B0604020202020204" pitchFamily="34" charset="0"/>
                        </a:rPr>
                        <a:t>0</a:t>
                      </a:r>
                      <a:endParaRPr lang="es-CL" sz="1700" dirty="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E9EBF5"/>
                    </a:solidFill>
                  </a:tcPr>
                </a:tc>
                <a:tc>
                  <a:txBody>
                    <a:bodyPr/>
                    <a:lstStyle/>
                    <a:p>
                      <a:pPr marL="9144" algn="ctr" rtl="0" fontAlgn="t" latinLnBrk="0">
                        <a:lnSpc>
                          <a:spcPts val="1460"/>
                        </a:lnSpc>
                        <a:spcBef>
                          <a:spcPts val="0"/>
                        </a:spcBef>
                        <a:spcAft>
                          <a:spcPts val="0"/>
                        </a:spcAft>
                      </a:pPr>
                      <a:endParaRPr lang="es-ES" sz="1700" dirty="0">
                        <a:solidFill>
                          <a:schemeClr val="bg1"/>
                        </a:solidFill>
                        <a:effectLst/>
                        <a:latin typeface="Arial" panose="020B0604020202020204" pitchFamily="34" charset="0"/>
                      </a:endParaRPr>
                    </a:p>
                    <a:p>
                      <a:pPr marL="9144" algn="ctr" rtl="0" fontAlgn="t" latinLnBrk="0">
                        <a:lnSpc>
                          <a:spcPts val="1460"/>
                        </a:lnSpc>
                        <a:spcBef>
                          <a:spcPts val="0"/>
                        </a:spcBef>
                        <a:spcAft>
                          <a:spcPts val="0"/>
                        </a:spcAft>
                      </a:pPr>
                      <a:r>
                        <a:rPr lang="es-ES" sz="1700" dirty="0">
                          <a:solidFill>
                            <a:schemeClr val="bg1"/>
                          </a:solidFill>
                          <a:effectLst/>
                          <a:latin typeface="Arial" panose="020B0604020202020204" pitchFamily="34" charset="0"/>
                        </a:rPr>
                        <a:t>2</a:t>
                      </a:r>
                      <a:endParaRPr lang="es-CL" sz="1700" dirty="0">
                        <a:solidFill>
                          <a:schemeClr val="bg1"/>
                        </a:solidFill>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3948657687"/>
                  </a:ext>
                </a:extLst>
              </a:tr>
              <a:tr h="417568">
                <a:tc>
                  <a:txBody>
                    <a:bodyPr/>
                    <a:lstStyle/>
                    <a:p>
                      <a:pPr marL="64008" rtl="0" fontAlgn="t" latinLnBrk="0">
                        <a:lnSpc>
                          <a:spcPts val="1460"/>
                        </a:lnSpc>
                        <a:spcBef>
                          <a:spcPts val="0"/>
                        </a:spcBef>
                        <a:spcAft>
                          <a:spcPts val="0"/>
                        </a:spcAft>
                      </a:pPr>
                      <a:endParaRPr lang="es-CL" sz="1300" b="1" dirty="0">
                        <a:solidFill>
                          <a:srgbClr val="FFFFFF"/>
                        </a:solidFill>
                        <a:effectLst/>
                        <a:latin typeface="Arial" panose="020B0604020202020204" pitchFamily="34" charset="0"/>
                      </a:endParaRPr>
                    </a:p>
                    <a:p>
                      <a:pPr marL="64008" rtl="0" fontAlgn="t" latinLnBrk="0">
                        <a:lnSpc>
                          <a:spcPts val="1460"/>
                        </a:lnSpc>
                        <a:spcBef>
                          <a:spcPts val="0"/>
                        </a:spcBef>
                        <a:spcAft>
                          <a:spcPts val="0"/>
                        </a:spcAft>
                      </a:pPr>
                      <a:r>
                        <a:rPr lang="es-CL" sz="1300" b="1" dirty="0">
                          <a:solidFill>
                            <a:srgbClr val="FFFFFF"/>
                          </a:solidFill>
                          <a:effectLst/>
                          <a:latin typeface="Arial" panose="020B0604020202020204" pitchFamily="34" charset="0"/>
                        </a:rPr>
                        <a:t>Totales</a:t>
                      </a:r>
                      <a:endParaRPr lang="es-CL" sz="1700" dirty="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640080" marR="630936" algn="ctr" rtl="0" fontAlgn="t" latinLnBrk="0">
                        <a:lnSpc>
                          <a:spcPts val="1460"/>
                        </a:lnSpc>
                        <a:spcBef>
                          <a:spcPts val="0"/>
                        </a:spcBef>
                        <a:spcAft>
                          <a:spcPts val="0"/>
                        </a:spcAft>
                      </a:pPr>
                      <a:endParaRPr lang="es-CL" sz="1700" b="1" dirty="0">
                        <a:effectLst/>
                        <a:latin typeface="Arial" panose="020B0604020202020204" pitchFamily="34" charset="0"/>
                      </a:endParaRPr>
                    </a:p>
                    <a:p>
                      <a:pPr marL="640080" marR="630936" algn="ctr" rtl="0" fontAlgn="t" latinLnBrk="0">
                        <a:lnSpc>
                          <a:spcPts val="1460"/>
                        </a:lnSpc>
                        <a:spcBef>
                          <a:spcPts val="0"/>
                        </a:spcBef>
                        <a:spcAft>
                          <a:spcPts val="0"/>
                        </a:spcAft>
                      </a:pPr>
                      <a:r>
                        <a:rPr lang="es-CL" sz="1700" b="1" dirty="0">
                          <a:effectLst/>
                          <a:latin typeface="Arial" panose="020B0604020202020204" pitchFamily="34" charset="0"/>
                        </a:rPr>
                        <a:t>855</a:t>
                      </a:r>
                      <a:endParaRPr lang="es-CL" sz="1700" dirty="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795528" rtl="0" fontAlgn="t" latinLnBrk="0">
                        <a:lnSpc>
                          <a:spcPts val="1460"/>
                        </a:lnSpc>
                        <a:spcBef>
                          <a:spcPts val="0"/>
                        </a:spcBef>
                        <a:spcAft>
                          <a:spcPts val="0"/>
                        </a:spcAft>
                      </a:pPr>
                      <a:endParaRPr lang="es-CL" sz="1700" dirty="0">
                        <a:effectLst/>
                        <a:latin typeface="Arial" panose="020B0604020202020204" pitchFamily="34" charset="0"/>
                      </a:endParaRPr>
                    </a:p>
                    <a:p>
                      <a:pPr marL="795528" rtl="0" fontAlgn="t" latinLnBrk="0">
                        <a:lnSpc>
                          <a:spcPts val="1460"/>
                        </a:lnSpc>
                        <a:spcBef>
                          <a:spcPts val="0"/>
                        </a:spcBef>
                        <a:spcAft>
                          <a:spcPts val="0"/>
                        </a:spcAft>
                      </a:pPr>
                      <a:r>
                        <a:rPr lang="es-ES" sz="1700" dirty="0">
                          <a:effectLst/>
                          <a:latin typeface="Arial" panose="020B0604020202020204" pitchFamily="34" charset="0"/>
                        </a:rPr>
                        <a:t>4</a:t>
                      </a:r>
                      <a:endParaRPr lang="es-CL" sz="1700" dirty="0">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marL="740664" marR="731520" algn="ctr" rtl="0" fontAlgn="t" latinLnBrk="0">
                        <a:lnSpc>
                          <a:spcPts val="1460"/>
                        </a:lnSpc>
                        <a:spcBef>
                          <a:spcPts val="0"/>
                        </a:spcBef>
                        <a:spcAft>
                          <a:spcPts val="0"/>
                        </a:spcAft>
                      </a:pPr>
                      <a:endParaRPr lang="es-ES" sz="1700" dirty="0">
                        <a:solidFill>
                          <a:schemeClr val="bg1"/>
                        </a:solidFill>
                        <a:effectLst/>
                        <a:latin typeface="Arial" panose="020B0604020202020204" pitchFamily="34" charset="0"/>
                      </a:endParaRPr>
                    </a:p>
                    <a:p>
                      <a:pPr marL="740664" marR="731520" algn="ctr" rtl="0" fontAlgn="t" latinLnBrk="0">
                        <a:lnSpc>
                          <a:spcPts val="1460"/>
                        </a:lnSpc>
                        <a:spcBef>
                          <a:spcPts val="0"/>
                        </a:spcBef>
                        <a:spcAft>
                          <a:spcPts val="0"/>
                        </a:spcAft>
                      </a:pPr>
                      <a:r>
                        <a:rPr lang="es-ES" sz="1700" dirty="0">
                          <a:solidFill>
                            <a:schemeClr val="bg1"/>
                          </a:solidFill>
                          <a:effectLst/>
                          <a:latin typeface="Arial" panose="020B0604020202020204" pitchFamily="34" charset="0"/>
                        </a:rPr>
                        <a:t>21</a:t>
                      </a:r>
                      <a:endParaRPr lang="es-CL" sz="1700" dirty="0">
                        <a:solidFill>
                          <a:schemeClr val="bg1"/>
                        </a:solidFill>
                        <a:effectLst/>
                        <a:latin typeface="Arial" panose="020B0604020202020204" pitchFamily="34" charset="0"/>
                      </a:endParaRPr>
                    </a:p>
                  </a:txBody>
                  <a:tcPr marL="8968" marR="8968" marT="896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843995838"/>
                  </a:ext>
                </a:extLst>
              </a:tr>
            </a:tbl>
          </a:graphicData>
        </a:graphic>
      </p:graphicFrame>
      <p:sp>
        <p:nvSpPr>
          <p:cNvPr id="3" name="Rectangle 1"/>
          <p:cNvSpPr>
            <a:spLocks noChangeArrowheads="1"/>
          </p:cNvSpPr>
          <p:nvPr/>
        </p:nvSpPr>
        <p:spPr bwMode="auto">
          <a:xfrm>
            <a:off x="2047875" y="1825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3186813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36094" y="984887"/>
            <a:ext cx="12155905"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65022" y="7180823"/>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2" name="Rectángulo 1"/>
          <p:cNvSpPr/>
          <p:nvPr/>
        </p:nvSpPr>
        <p:spPr>
          <a:xfrm>
            <a:off x="165022" y="489733"/>
            <a:ext cx="11024346" cy="5632311"/>
          </a:xfrm>
          <a:prstGeom prst="rect">
            <a:avLst/>
          </a:prstGeom>
        </p:spPr>
        <p:txBody>
          <a:bodyPr wrap="square">
            <a:spAutoFit/>
          </a:bodyPr>
          <a:lstStyle/>
          <a:p>
            <a:pPr marR="4954270" lvl="0">
              <a:spcAft>
                <a:spcPts val="0"/>
              </a:spcAft>
              <a:buSzPts val="1200"/>
              <a:tabLst>
                <a:tab pos="187960" algn="l"/>
              </a:tabLst>
            </a:pPr>
            <a:r>
              <a:rPr lang="es-ES" b="1" dirty="0">
                <a:solidFill>
                  <a:schemeClr val="accent1">
                    <a:lumMod val="50000"/>
                  </a:schemeClr>
                </a:solidFill>
                <a:latin typeface="Arial" panose="020B0604020202020204" pitchFamily="34" charset="0"/>
                <a:ea typeface="Carlito"/>
                <a:cs typeface="Carlito"/>
              </a:rPr>
              <a:t>ÁMBITO</a:t>
            </a:r>
            <a:r>
              <a:rPr lang="es-ES" b="1" spc="-85" dirty="0">
                <a:solidFill>
                  <a:schemeClr val="accent1">
                    <a:lumMod val="50000"/>
                  </a:schemeClr>
                </a:solidFill>
                <a:latin typeface="Arial" panose="020B0604020202020204" pitchFamily="34" charset="0"/>
                <a:ea typeface="Carlito"/>
                <a:cs typeface="Carlito"/>
              </a:rPr>
              <a:t> </a:t>
            </a:r>
            <a:r>
              <a:rPr lang="es-ES" b="1" dirty="0">
                <a:solidFill>
                  <a:schemeClr val="accent1">
                    <a:lumMod val="50000"/>
                  </a:schemeClr>
                </a:solidFill>
                <a:latin typeface="Arial" panose="020B0604020202020204" pitchFamily="34" charset="0"/>
                <a:ea typeface="Carlito"/>
                <a:cs typeface="Carlito"/>
              </a:rPr>
              <a:t>ACADÉMICO</a:t>
            </a:r>
            <a:endParaRPr lang="es-CL" sz="1600" dirty="0">
              <a:solidFill>
                <a:schemeClr val="accent1">
                  <a:lumMod val="50000"/>
                </a:schemeClr>
              </a:solidFill>
              <a:latin typeface="Carlito"/>
              <a:ea typeface="Carlito"/>
              <a:cs typeface="Carlito"/>
            </a:endParaRPr>
          </a:p>
          <a:p>
            <a:pPr marR="4954270" algn="r">
              <a:spcAft>
                <a:spcPts val="0"/>
              </a:spcAft>
              <a:tabLst>
                <a:tab pos="187960" algn="l"/>
              </a:tabLst>
            </a:pPr>
            <a:r>
              <a:rPr lang="es-ES" b="1" dirty="0">
                <a:latin typeface="Arial" panose="020B0604020202020204" pitchFamily="34" charset="0"/>
                <a:ea typeface="Carlito"/>
                <a:cs typeface="Carlito"/>
              </a:rPr>
              <a:t> </a:t>
            </a:r>
            <a:endParaRPr lang="es-CL" sz="1600" dirty="0">
              <a:latin typeface="Carlito"/>
              <a:ea typeface="Carlito"/>
              <a:cs typeface="Carlito"/>
            </a:endParaRPr>
          </a:p>
          <a:p>
            <a:pPr marL="540385" algn="just">
              <a:spcAft>
                <a:spcPts val="0"/>
              </a:spcAft>
            </a:pPr>
            <a:r>
              <a:rPr lang="es-CL" dirty="0">
                <a:latin typeface="Arial" panose="020B0604020202020204" pitchFamily="34" charset="0"/>
                <a:ea typeface="Times New Roman" panose="02020603050405020304" pitchFamily="18" charset="0"/>
                <a:cs typeface="Carlito"/>
              </a:rPr>
              <a:t>Esta </a:t>
            </a:r>
            <a:r>
              <a:rPr lang="es-CL" b="1" dirty="0">
                <a:latin typeface="Arial" panose="020B0604020202020204" pitchFamily="34" charset="0"/>
                <a:ea typeface="Times New Roman" panose="02020603050405020304" pitchFamily="18" charset="0"/>
                <a:cs typeface="Carlito"/>
              </a:rPr>
              <a:t>priorización curricular</a:t>
            </a:r>
            <a:r>
              <a:rPr lang="es-CL" dirty="0">
                <a:latin typeface="Arial" panose="020B0604020202020204" pitchFamily="34" charset="0"/>
                <a:ea typeface="Times New Roman" panose="02020603050405020304" pitchFamily="18" charset="0"/>
                <a:cs typeface="Carlito"/>
              </a:rPr>
              <a:t> se encuentra enmarcada en tres </a:t>
            </a:r>
            <a:r>
              <a:rPr lang="es-CL" b="1" dirty="0">
                <a:latin typeface="Arial" panose="020B0604020202020204" pitchFamily="34" charset="0"/>
                <a:ea typeface="Times New Roman" panose="02020603050405020304" pitchFamily="18" charset="0"/>
                <a:cs typeface="Carlito"/>
              </a:rPr>
              <a:t>principios</a:t>
            </a:r>
            <a:r>
              <a:rPr lang="es-CL" dirty="0">
                <a:latin typeface="Arial" panose="020B0604020202020204" pitchFamily="34" charset="0"/>
                <a:ea typeface="Times New Roman" panose="02020603050405020304" pitchFamily="18" charset="0"/>
                <a:cs typeface="Carlito"/>
              </a:rPr>
              <a:t> básicos definidos por el Ministerio de Educación; seguridad, flexibilidad, y equidad.</a:t>
            </a:r>
            <a:endParaRPr lang="es-CL" sz="1600" dirty="0">
              <a:latin typeface="Carlito"/>
              <a:ea typeface="Carlito"/>
              <a:cs typeface="Carlito"/>
            </a:endParaRPr>
          </a:p>
          <a:p>
            <a:pPr marL="540385" algn="just">
              <a:spcAft>
                <a:spcPts val="0"/>
              </a:spcAft>
            </a:pPr>
            <a:r>
              <a:rPr lang="es-CL" dirty="0">
                <a:latin typeface="Arial" panose="020B0604020202020204" pitchFamily="34" charset="0"/>
                <a:ea typeface="Times New Roman" panose="02020603050405020304" pitchFamily="18" charset="0"/>
                <a:cs typeface="Carlito"/>
              </a:rPr>
              <a:t>La Priorización se presentó como una herramienta de apoyo curricular que ha permitido enfrentar y minimizar las consecuencias adversas que surgieron por la situación mundial de pandemia por covid-19. Implementar la Priorización Curricular requiere que cada establecimiento educacional adquiera un rol protagónico para construir un plan adecuado a su realidad, que atienda la creciente diversidad educativa. En este sentido, es fundamental el rol de los equipos directivos y docentes para liderar el proceso, para ello se hizo necesario diseñar y ajustar, de acuerdo con las nuevas necesidades, el plan de estudio, los modos de enseñanza y la evaluación.</a:t>
            </a:r>
            <a:endParaRPr lang="es-CL" sz="1600" dirty="0">
              <a:latin typeface="Carlito"/>
              <a:ea typeface="Carlito"/>
              <a:cs typeface="Carlito"/>
            </a:endParaRPr>
          </a:p>
          <a:p>
            <a:pPr marL="540385">
              <a:spcAft>
                <a:spcPts val="0"/>
              </a:spcAft>
            </a:pPr>
            <a:r>
              <a:rPr lang="es-CL" dirty="0">
                <a:latin typeface="Arial" panose="020B0604020202020204" pitchFamily="34" charset="0"/>
                <a:ea typeface="Times New Roman" panose="02020603050405020304" pitchFamily="18" charset="0"/>
                <a:cs typeface="Carlito"/>
              </a:rPr>
              <a:t> </a:t>
            </a:r>
            <a:endParaRPr lang="es-CL" sz="1600" dirty="0">
              <a:latin typeface="Carlito"/>
              <a:ea typeface="Carlito"/>
              <a:cs typeface="Carlito"/>
            </a:endParaRPr>
          </a:p>
          <a:p>
            <a:pPr marL="540385" algn="just">
              <a:spcAft>
                <a:spcPts val="0"/>
              </a:spcAft>
            </a:pPr>
            <a:r>
              <a:rPr lang="es-CL" dirty="0">
                <a:latin typeface="Arial" panose="020B0604020202020204" pitchFamily="34" charset="0"/>
                <a:ea typeface="Times New Roman" panose="02020603050405020304" pitchFamily="18" charset="0"/>
                <a:cs typeface="Carlito"/>
              </a:rPr>
              <a:t>Para hacer frente a la contingencia sanitaria, nuestro colegio actualizó en el mes de marzo 2021, un plan para hacer frente a la suspensión de clases decretada por el Ministerio de Educación, en el caso que hubiese cuarentena, consistente en la implementación de un sistema remoto para el desarrollo de las sesiones pedagógicas.</a:t>
            </a:r>
            <a:endParaRPr lang="es-CL" sz="1600" dirty="0">
              <a:latin typeface="Carlito"/>
              <a:ea typeface="Carlito"/>
              <a:cs typeface="Carlito"/>
            </a:endParaRPr>
          </a:p>
          <a:p>
            <a:pPr marL="540385" algn="just">
              <a:spcAft>
                <a:spcPts val="0"/>
              </a:spcAft>
            </a:pPr>
            <a:r>
              <a:rPr lang="es-CL" dirty="0">
                <a:latin typeface="Arial" panose="020B0604020202020204" pitchFamily="34" charset="0"/>
                <a:ea typeface="Times New Roman" panose="02020603050405020304" pitchFamily="18" charset="0"/>
                <a:cs typeface="Carlito"/>
              </a:rPr>
              <a:t>Posteriormente se realizó un diagnóstico para determinar necesidades de conexión y disponibilidad de dispositivos, entregando equipos y/o conexiones de internet al 100% de nuestros estudiantes. También se dispuso de equipos para docentes y asistentes, además de un bono para todos los que se vieron obligados a realizar teletrabajo.</a:t>
            </a:r>
            <a:endParaRPr lang="es-CL" sz="1600" dirty="0">
              <a:effectLst/>
              <a:latin typeface="Carlito"/>
              <a:ea typeface="Carlito"/>
              <a:cs typeface="Carlito"/>
            </a:endParaRPr>
          </a:p>
        </p:txBody>
      </p:sp>
    </p:spTree>
    <p:extLst>
      <p:ext uri="{BB962C8B-B14F-4D97-AF65-F5344CB8AC3E}">
        <p14:creationId xmlns:p14="http://schemas.microsoft.com/office/powerpoint/2010/main" val="99473157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10633"/>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338554"/>
          </a:xfrm>
          <a:prstGeom prst="rect">
            <a:avLst/>
          </a:prstGeom>
          <a:noFill/>
        </p:spPr>
        <p:txBody>
          <a:bodyPr wrap="square" rtlCol="0">
            <a:spAutoFit/>
          </a:bodyPr>
          <a:lstStyle/>
          <a:p>
            <a:r>
              <a:rPr lang="es-CL" sz="16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2" name="CuadroTexto 1"/>
          <p:cNvSpPr txBox="1"/>
          <p:nvPr/>
        </p:nvSpPr>
        <p:spPr>
          <a:xfrm>
            <a:off x="177053" y="527973"/>
            <a:ext cx="10760149" cy="4486939"/>
          </a:xfrm>
          <a:prstGeom prst="rect">
            <a:avLst/>
          </a:prstGeom>
          <a:noFill/>
        </p:spPr>
        <p:txBody>
          <a:bodyPr wrap="square" rtlCol="0">
            <a:spAutoFit/>
          </a:bodyPr>
          <a:lstStyle/>
          <a:p>
            <a:endParaRPr lang="es-CL" dirty="0"/>
          </a:p>
        </p:txBody>
      </p:sp>
      <p:sp>
        <p:nvSpPr>
          <p:cNvPr id="4" name="CuadroTexto 3">
            <a:extLst>
              <a:ext uri="{FF2B5EF4-FFF2-40B4-BE49-F238E27FC236}">
                <a16:creationId xmlns:a16="http://schemas.microsoft.com/office/drawing/2014/main" id="{F06EA3FB-03FE-46C1-921D-AFEF49FEF96D}"/>
              </a:ext>
            </a:extLst>
          </p:cNvPr>
          <p:cNvSpPr txBox="1"/>
          <p:nvPr/>
        </p:nvSpPr>
        <p:spPr>
          <a:xfrm>
            <a:off x="177053" y="104549"/>
            <a:ext cx="4032148" cy="400110"/>
          </a:xfrm>
          <a:prstGeom prst="rect">
            <a:avLst/>
          </a:prstGeom>
          <a:noFill/>
        </p:spPr>
        <p:txBody>
          <a:bodyPr wrap="square" rtlCol="0">
            <a:spAutoFit/>
          </a:bodyPr>
          <a:lstStyle/>
          <a:p>
            <a:r>
              <a:rPr lang="es-CL" sz="2000" b="1" dirty="0">
                <a:latin typeface="Arial" panose="020B0604020202020204" pitchFamily="34" charset="0"/>
                <a:cs typeface="Arial" panose="020B0604020202020204" pitchFamily="34" charset="0"/>
              </a:rPr>
              <a:t>RENDIMIENTO 2022</a:t>
            </a:r>
            <a:endParaRPr lang="es-CL" dirty="0"/>
          </a:p>
        </p:txBody>
      </p:sp>
      <p:pic>
        <p:nvPicPr>
          <p:cNvPr id="5" name="Imagen 4"/>
          <p:cNvPicPr>
            <a:picLocks noChangeAspect="1"/>
          </p:cNvPicPr>
          <p:nvPr/>
        </p:nvPicPr>
        <p:blipFill>
          <a:blip r:embed="rId3"/>
          <a:stretch>
            <a:fillRect/>
          </a:stretch>
        </p:blipFill>
        <p:spPr>
          <a:xfrm>
            <a:off x="177053" y="598575"/>
            <a:ext cx="4441129" cy="904875"/>
          </a:xfrm>
          <a:prstGeom prst="rect">
            <a:avLst/>
          </a:prstGeom>
        </p:spPr>
      </p:pic>
      <p:pic>
        <p:nvPicPr>
          <p:cNvPr id="7" name="Imagen 6"/>
          <p:cNvPicPr>
            <a:picLocks noChangeAspect="1"/>
          </p:cNvPicPr>
          <p:nvPr/>
        </p:nvPicPr>
        <p:blipFill>
          <a:blip r:embed="rId4"/>
          <a:stretch>
            <a:fillRect/>
          </a:stretch>
        </p:blipFill>
        <p:spPr>
          <a:xfrm>
            <a:off x="2309092" y="1531049"/>
            <a:ext cx="6734318" cy="4929549"/>
          </a:xfrm>
          <a:prstGeom prst="rect">
            <a:avLst/>
          </a:prstGeom>
        </p:spPr>
      </p:pic>
    </p:spTree>
    <p:extLst>
      <p:ext uri="{BB962C8B-B14F-4D97-AF65-F5344CB8AC3E}">
        <p14:creationId xmlns:p14="http://schemas.microsoft.com/office/powerpoint/2010/main" val="133326656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10633"/>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338554"/>
          </a:xfrm>
          <a:prstGeom prst="rect">
            <a:avLst/>
          </a:prstGeom>
          <a:noFill/>
        </p:spPr>
        <p:txBody>
          <a:bodyPr wrap="square" rtlCol="0">
            <a:spAutoFit/>
          </a:bodyPr>
          <a:lstStyle/>
          <a:p>
            <a:r>
              <a:rPr lang="es-CL" sz="16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2" name="CuadroTexto 1"/>
          <p:cNvSpPr txBox="1"/>
          <p:nvPr/>
        </p:nvSpPr>
        <p:spPr>
          <a:xfrm>
            <a:off x="177053" y="527973"/>
            <a:ext cx="10760149" cy="4486939"/>
          </a:xfrm>
          <a:prstGeom prst="rect">
            <a:avLst/>
          </a:prstGeom>
          <a:noFill/>
        </p:spPr>
        <p:txBody>
          <a:bodyPr wrap="square" rtlCol="0">
            <a:spAutoFit/>
          </a:bodyPr>
          <a:lstStyle/>
          <a:p>
            <a:endParaRPr lang="es-CL" dirty="0"/>
          </a:p>
        </p:txBody>
      </p:sp>
      <p:sp>
        <p:nvSpPr>
          <p:cNvPr id="4" name="CuadroTexto 3">
            <a:extLst>
              <a:ext uri="{FF2B5EF4-FFF2-40B4-BE49-F238E27FC236}">
                <a16:creationId xmlns:a16="http://schemas.microsoft.com/office/drawing/2014/main" id="{F06EA3FB-03FE-46C1-921D-AFEF49FEF96D}"/>
              </a:ext>
            </a:extLst>
          </p:cNvPr>
          <p:cNvSpPr txBox="1"/>
          <p:nvPr/>
        </p:nvSpPr>
        <p:spPr>
          <a:xfrm>
            <a:off x="177053" y="104549"/>
            <a:ext cx="4032148" cy="400110"/>
          </a:xfrm>
          <a:prstGeom prst="rect">
            <a:avLst/>
          </a:prstGeom>
          <a:noFill/>
        </p:spPr>
        <p:txBody>
          <a:bodyPr wrap="square" rtlCol="0">
            <a:spAutoFit/>
          </a:bodyPr>
          <a:lstStyle/>
          <a:p>
            <a:r>
              <a:rPr lang="es-CL" sz="2000" b="1" dirty="0">
                <a:latin typeface="Arial" panose="020B0604020202020204" pitchFamily="34" charset="0"/>
                <a:cs typeface="Arial" panose="020B0604020202020204" pitchFamily="34" charset="0"/>
              </a:rPr>
              <a:t>RENDIMIENTO 2022</a:t>
            </a:r>
            <a:endParaRPr lang="es-CL" dirty="0"/>
          </a:p>
        </p:txBody>
      </p:sp>
      <p:pic>
        <p:nvPicPr>
          <p:cNvPr id="3" name="Imagen 2"/>
          <p:cNvPicPr>
            <a:picLocks noChangeAspect="1"/>
          </p:cNvPicPr>
          <p:nvPr/>
        </p:nvPicPr>
        <p:blipFill>
          <a:blip r:embed="rId3"/>
          <a:stretch>
            <a:fillRect/>
          </a:stretch>
        </p:blipFill>
        <p:spPr>
          <a:xfrm>
            <a:off x="263380" y="536224"/>
            <a:ext cx="3038475" cy="971550"/>
          </a:xfrm>
          <a:prstGeom prst="rect">
            <a:avLst/>
          </a:prstGeom>
        </p:spPr>
      </p:pic>
      <p:pic>
        <p:nvPicPr>
          <p:cNvPr id="8" name="Imagen 7"/>
          <p:cNvPicPr>
            <a:picLocks noChangeAspect="1"/>
          </p:cNvPicPr>
          <p:nvPr/>
        </p:nvPicPr>
        <p:blipFill>
          <a:blip r:embed="rId4"/>
          <a:stretch>
            <a:fillRect/>
          </a:stretch>
        </p:blipFill>
        <p:spPr>
          <a:xfrm>
            <a:off x="1663360" y="1715757"/>
            <a:ext cx="9440010" cy="4075443"/>
          </a:xfrm>
          <a:prstGeom prst="rect">
            <a:avLst/>
          </a:prstGeom>
        </p:spPr>
      </p:pic>
    </p:spTree>
    <p:extLst>
      <p:ext uri="{BB962C8B-B14F-4D97-AF65-F5344CB8AC3E}">
        <p14:creationId xmlns:p14="http://schemas.microsoft.com/office/powerpoint/2010/main" val="16394505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48491"/>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419588"/>
            <a:ext cx="2861984" cy="338554"/>
          </a:xfrm>
          <a:prstGeom prst="rect">
            <a:avLst/>
          </a:prstGeom>
          <a:noFill/>
        </p:spPr>
        <p:txBody>
          <a:bodyPr wrap="square" rtlCol="0">
            <a:spAutoFit/>
          </a:bodyPr>
          <a:lstStyle/>
          <a:p>
            <a:r>
              <a:rPr lang="es-CL" sz="1600" b="1" dirty="0">
                <a:solidFill>
                  <a:schemeClr val="accent1">
                    <a:lumMod val="50000"/>
                  </a:schemeClr>
                </a:solidFill>
                <a:latin typeface="Aldhabi" panose="01000000000000000000" pitchFamily="2" charset="-78"/>
                <a:cs typeface="Aldhabi" panose="01000000000000000000" pitchFamily="2" charset="-78"/>
              </a:rPr>
              <a:t>DIRECCIÓN</a:t>
            </a:r>
            <a:endParaRPr lang="es-CL" sz="2800" b="1" dirty="0">
              <a:solidFill>
                <a:schemeClr val="accent1">
                  <a:lumMod val="50000"/>
                </a:schemeClr>
              </a:solidFill>
              <a:latin typeface="Aldhabi" panose="01000000000000000000" pitchFamily="2" charset="-78"/>
              <a:cs typeface="Aldhabi" panose="01000000000000000000" pitchFamily="2" charset="-78"/>
            </a:endParaRPr>
          </a:p>
        </p:txBody>
      </p:sp>
      <p:sp>
        <p:nvSpPr>
          <p:cNvPr id="2" name="CuadroTexto 1"/>
          <p:cNvSpPr txBox="1"/>
          <p:nvPr/>
        </p:nvSpPr>
        <p:spPr>
          <a:xfrm>
            <a:off x="177052" y="82372"/>
            <a:ext cx="3426759" cy="369332"/>
          </a:xfrm>
          <a:prstGeom prst="rect">
            <a:avLst/>
          </a:prstGeom>
          <a:noFill/>
        </p:spPr>
        <p:txBody>
          <a:bodyPr wrap="square" rtlCol="0">
            <a:spAutoFit/>
          </a:bodyPr>
          <a:lstStyle/>
          <a:p>
            <a:pPr lvl="0"/>
            <a:r>
              <a:rPr lang="es-ES" b="1" dirty="0">
                <a:solidFill>
                  <a:schemeClr val="accent5">
                    <a:lumMod val="50000"/>
                  </a:schemeClr>
                </a:solidFill>
                <a:latin typeface="Arial" panose="020B0604020202020204" pitchFamily="34" charset="0"/>
                <a:cs typeface="Arial" panose="020B0604020202020204" pitchFamily="34" charset="0"/>
              </a:rPr>
              <a:t>AVANCES Y DESAFÍOS</a:t>
            </a:r>
            <a:endParaRPr lang="es-CL" dirty="0">
              <a:solidFill>
                <a:schemeClr val="accent5">
                  <a:lumMod val="50000"/>
                </a:schemeClr>
              </a:solidFill>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432247759"/>
              </p:ext>
            </p:extLst>
          </p:nvPr>
        </p:nvGraphicFramePr>
        <p:xfrm>
          <a:off x="1457187" y="473368"/>
          <a:ext cx="9277625" cy="6115497"/>
        </p:xfrm>
        <a:graphic>
          <a:graphicData uri="http://schemas.openxmlformats.org/drawingml/2006/table">
            <a:tbl>
              <a:tblPr firstRow="1" firstCol="1" lastRow="1" lastCol="1" bandRow="1" bandCol="1">
                <a:tableStyleId>{5C22544A-7EE6-4342-B048-85BDC9FD1C3A}</a:tableStyleId>
              </a:tblPr>
              <a:tblGrid>
                <a:gridCol w="2811251">
                  <a:extLst>
                    <a:ext uri="{9D8B030D-6E8A-4147-A177-3AD203B41FA5}">
                      <a16:colId xmlns:a16="http://schemas.microsoft.com/office/drawing/2014/main" val="3696491758"/>
                    </a:ext>
                  </a:extLst>
                </a:gridCol>
                <a:gridCol w="3093865">
                  <a:extLst>
                    <a:ext uri="{9D8B030D-6E8A-4147-A177-3AD203B41FA5}">
                      <a16:colId xmlns:a16="http://schemas.microsoft.com/office/drawing/2014/main" val="274343407"/>
                    </a:ext>
                  </a:extLst>
                </a:gridCol>
                <a:gridCol w="3372509">
                  <a:extLst>
                    <a:ext uri="{9D8B030D-6E8A-4147-A177-3AD203B41FA5}">
                      <a16:colId xmlns:a16="http://schemas.microsoft.com/office/drawing/2014/main" val="3719357807"/>
                    </a:ext>
                  </a:extLst>
                </a:gridCol>
              </a:tblGrid>
              <a:tr h="313591">
                <a:tc>
                  <a:txBody>
                    <a:bodyPr/>
                    <a:lstStyle/>
                    <a:p>
                      <a:pPr marL="406400">
                        <a:spcBef>
                          <a:spcPts val="80"/>
                        </a:spcBef>
                        <a:spcAft>
                          <a:spcPts val="0"/>
                        </a:spcAft>
                      </a:pPr>
                      <a:r>
                        <a:rPr lang="es-ES" sz="1400" dirty="0">
                          <a:effectLst/>
                          <a:latin typeface="Arial" panose="020B0604020202020204" pitchFamily="34" charset="0"/>
                          <a:cs typeface="Arial" panose="020B0604020202020204" pitchFamily="34" charset="0"/>
                        </a:rPr>
                        <a:t>Área de Acción</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marL="162560">
                        <a:spcBef>
                          <a:spcPts val="80"/>
                        </a:spcBef>
                        <a:spcAft>
                          <a:spcPts val="0"/>
                        </a:spcAft>
                      </a:pPr>
                      <a:r>
                        <a:rPr lang="es-ES" sz="1400">
                          <a:effectLst/>
                          <a:latin typeface="Arial" panose="020B0604020202020204" pitchFamily="34" charset="0"/>
                          <a:cs typeface="Arial" panose="020B0604020202020204" pitchFamily="34" charset="0"/>
                        </a:rPr>
                        <a:t>Avances más importantes</a:t>
                      </a:r>
                      <a:endParaRPr lang="es-CL" sz="1400">
                        <a:effectLst/>
                        <a:latin typeface="Arial" panose="020B0604020202020204" pitchFamily="34" charset="0"/>
                        <a:ea typeface="Carlito"/>
                        <a:cs typeface="Arial" panose="020B0604020202020204" pitchFamily="34" charset="0"/>
                      </a:endParaRPr>
                    </a:p>
                  </a:txBody>
                  <a:tcPr marL="0" marR="0" marT="0" marB="0"/>
                </a:tc>
                <a:tc>
                  <a:txBody>
                    <a:bodyPr/>
                    <a:lstStyle/>
                    <a:p>
                      <a:pPr marL="379095">
                        <a:spcBef>
                          <a:spcPts val="80"/>
                        </a:spcBef>
                        <a:spcAft>
                          <a:spcPts val="0"/>
                        </a:spcAft>
                      </a:pPr>
                      <a:r>
                        <a:rPr lang="es-ES" sz="1400">
                          <a:effectLst/>
                          <a:latin typeface="Arial" panose="020B0604020202020204" pitchFamily="34" charset="0"/>
                          <a:cs typeface="Arial" panose="020B0604020202020204" pitchFamily="34" charset="0"/>
                        </a:rPr>
                        <a:t>Desafíos año 2022</a:t>
                      </a:r>
                      <a:endParaRPr lang="es-CL" sz="140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915764041"/>
                  </a:ext>
                </a:extLst>
              </a:tr>
              <a:tr h="1418194">
                <a:tc>
                  <a:txBody>
                    <a:bodyPr/>
                    <a:lstStyle/>
                    <a:p>
                      <a:pPr marL="67945">
                        <a:lnSpc>
                          <a:spcPts val="1365"/>
                        </a:lnSpc>
                        <a:spcAft>
                          <a:spcPts val="0"/>
                        </a:spcAft>
                      </a:pPr>
                      <a:r>
                        <a:rPr lang="es-ES" sz="1400" dirty="0">
                          <a:effectLst/>
                          <a:latin typeface="Arial" panose="020B0604020202020204" pitchFamily="34" charset="0"/>
                          <a:cs typeface="Arial" panose="020B0604020202020204" pitchFamily="34" charset="0"/>
                        </a:rPr>
                        <a:t>Gestión Pedagógica</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algn="ctr">
                        <a:spcAft>
                          <a:spcPts val="0"/>
                        </a:spcAft>
                      </a:pPr>
                      <a:r>
                        <a:rPr lang="es-ES" sz="1400" dirty="0">
                          <a:effectLst/>
                          <a:latin typeface="Arial" panose="020B0604020202020204" pitchFamily="34" charset="0"/>
                          <a:cs typeface="Arial" panose="020B0604020202020204" pitchFamily="34" charset="0"/>
                        </a:rPr>
                        <a:t>Mantener</a:t>
                      </a:r>
                      <a:r>
                        <a:rPr lang="es-ES" sz="1400" baseline="0" dirty="0">
                          <a:effectLst/>
                          <a:latin typeface="Arial" panose="020B0604020202020204" pitchFamily="34" charset="0"/>
                          <a:cs typeface="Arial" panose="020B0604020202020204" pitchFamily="34" charset="0"/>
                        </a:rPr>
                        <a:t> el uso de</a:t>
                      </a:r>
                      <a:r>
                        <a:rPr lang="es-ES" sz="1400" dirty="0">
                          <a:effectLst/>
                          <a:latin typeface="Arial" panose="020B0604020202020204" pitchFamily="34" charset="0"/>
                          <a:cs typeface="Arial" panose="020B0604020202020204" pitchFamily="34" charset="0"/>
                        </a:rPr>
                        <a:t> </a:t>
                      </a:r>
                      <a:r>
                        <a:rPr lang="es-ES" sz="1400" dirty="0" err="1">
                          <a:effectLst/>
                          <a:latin typeface="Arial" panose="020B0604020202020204" pitchFamily="34" charset="0"/>
                          <a:cs typeface="Arial" panose="020B0604020202020204" pitchFamily="34" charset="0"/>
                        </a:rPr>
                        <a:t>TICs</a:t>
                      </a:r>
                      <a:r>
                        <a:rPr lang="es-ES" sz="1400" dirty="0">
                          <a:effectLst/>
                          <a:latin typeface="Arial" panose="020B0604020202020204" pitchFamily="34" charset="0"/>
                          <a:cs typeface="Arial" panose="020B0604020202020204" pitchFamily="34" charset="0"/>
                        </a:rPr>
                        <a:t> en el proceso Enseñanza Aprendizaje.</a:t>
                      </a:r>
                    </a:p>
                    <a:p>
                      <a:pPr algn="ctr">
                        <a:spcAft>
                          <a:spcPts val="0"/>
                        </a:spcAft>
                      </a:pPr>
                      <a:endParaRPr lang="es-CL" sz="1400" dirty="0">
                        <a:effectLst/>
                        <a:latin typeface="Arial" panose="020B0604020202020204" pitchFamily="34" charset="0"/>
                        <a:cs typeface="Arial" panose="020B0604020202020204" pitchFamily="34" charset="0"/>
                      </a:endParaRPr>
                    </a:p>
                    <a:p>
                      <a:pPr algn="ctr">
                        <a:spcAft>
                          <a:spcPts val="0"/>
                        </a:spcAft>
                      </a:pPr>
                      <a:r>
                        <a:rPr lang="es-ES" sz="1400" dirty="0">
                          <a:effectLst/>
                          <a:latin typeface="Arial" panose="020B0604020202020204" pitchFamily="34" charset="0"/>
                          <a:cs typeface="Arial" panose="020B0604020202020204" pitchFamily="34" charset="0"/>
                        </a:rPr>
                        <a:t>Implementación del currículum priorizado de manera regular y sistemática.</a:t>
                      </a:r>
                      <a:endParaRPr lang="es-CL" sz="1400" dirty="0">
                        <a:effectLst/>
                        <a:latin typeface="Arial" panose="020B0604020202020204" pitchFamily="34" charset="0"/>
                        <a:cs typeface="Arial" panose="020B0604020202020204" pitchFamily="34" charset="0"/>
                      </a:endParaRPr>
                    </a:p>
                    <a:p>
                      <a:pPr algn="ctr">
                        <a:spcAft>
                          <a:spcPts val="0"/>
                        </a:spcAft>
                      </a:pPr>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algn="ctr">
                        <a:spcAft>
                          <a:spcPts val="0"/>
                        </a:spcAft>
                      </a:pPr>
                      <a:r>
                        <a:rPr lang="es-ES" sz="1400" dirty="0">
                          <a:effectLst/>
                          <a:latin typeface="Arial" panose="020B0604020202020204" pitchFamily="34" charset="0"/>
                          <a:cs typeface="Arial" panose="020B0604020202020204" pitchFamily="34" charset="0"/>
                        </a:rPr>
                        <a:t>Asegurar la </a:t>
                      </a:r>
                      <a:r>
                        <a:rPr lang="es-ES" sz="1400" dirty="0" err="1">
                          <a:effectLst/>
                          <a:latin typeface="Arial" panose="020B0604020202020204" pitchFamily="34" charset="0"/>
                          <a:cs typeface="Arial" panose="020B0604020202020204" pitchFamily="34" charset="0"/>
                        </a:rPr>
                        <a:t>presencialidad</a:t>
                      </a:r>
                      <a:r>
                        <a:rPr lang="es-ES" sz="1400" dirty="0">
                          <a:effectLst/>
                          <a:latin typeface="Arial" panose="020B0604020202020204" pitchFamily="34" charset="0"/>
                          <a:cs typeface="Arial" panose="020B0604020202020204" pitchFamily="34" charset="0"/>
                        </a:rPr>
                        <a:t>  del 100% de los estudiantes.</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3855483300"/>
                  </a:ext>
                </a:extLst>
              </a:tr>
              <a:tr h="1215595">
                <a:tc>
                  <a:txBody>
                    <a:bodyPr/>
                    <a:lstStyle/>
                    <a:p>
                      <a:pPr marL="67945">
                        <a:lnSpc>
                          <a:spcPts val="1360"/>
                        </a:lnSpc>
                        <a:spcAft>
                          <a:spcPts val="0"/>
                        </a:spcAft>
                      </a:pPr>
                      <a:r>
                        <a:rPr lang="es-ES" sz="1400" dirty="0">
                          <a:effectLst/>
                          <a:latin typeface="Arial" panose="020B0604020202020204" pitchFamily="34" charset="0"/>
                          <a:cs typeface="Arial" panose="020B0604020202020204" pitchFamily="34" charset="0"/>
                        </a:rPr>
                        <a:t>Convivencia Escolar</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algn="ctr">
                        <a:spcAft>
                          <a:spcPts val="0"/>
                        </a:spcAft>
                      </a:pPr>
                      <a:r>
                        <a:rPr lang="es-ES" sz="1400" dirty="0">
                          <a:effectLst/>
                          <a:latin typeface="Arial" panose="020B0604020202020204" pitchFamily="34" charset="0"/>
                          <a:cs typeface="Arial" panose="020B0604020202020204" pitchFamily="34" charset="0"/>
                        </a:rPr>
                        <a:t>Desarrollo de acciones de</a:t>
                      </a:r>
                      <a:r>
                        <a:rPr lang="es-ES" sz="1400" baseline="0" dirty="0">
                          <a:effectLst/>
                          <a:latin typeface="Arial" panose="020B0604020202020204" pitchFamily="34" charset="0"/>
                          <a:cs typeface="Arial" panose="020B0604020202020204" pitchFamily="34" charset="0"/>
                        </a:rPr>
                        <a:t> acompañamiento y </a:t>
                      </a:r>
                      <a:r>
                        <a:rPr lang="es-ES" sz="1400" dirty="0">
                          <a:effectLst/>
                          <a:latin typeface="Arial" panose="020B0604020202020204" pitchFamily="34" charset="0"/>
                          <a:cs typeface="Arial" panose="020B0604020202020204" pitchFamily="34" charset="0"/>
                        </a:rPr>
                        <a:t>, monitoreo</a:t>
                      </a:r>
                      <a:r>
                        <a:rPr lang="es-ES" sz="1400" baseline="0" dirty="0">
                          <a:effectLst/>
                          <a:latin typeface="Arial" panose="020B0604020202020204" pitchFamily="34" charset="0"/>
                          <a:cs typeface="Arial" panose="020B0604020202020204" pitchFamily="34" charset="0"/>
                        </a:rPr>
                        <a:t> que</a:t>
                      </a:r>
                      <a:r>
                        <a:rPr lang="es-ES" sz="1400" dirty="0">
                          <a:effectLst/>
                          <a:latin typeface="Arial" panose="020B0604020202020204" pitchFamily="34" charset="0"/>
                          <a:cs typeface="Arial" panose="020B0604020202020204" pitchFamily="34" charset="0"/>
                        </a:rPr>
                        <a:t> permitió profundizar el contacto con las familias del colegio.</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algn="ctr">
                        <a:spcAft>
                          <a:spcPts val="0"/>
                        </a:spcAft>
                      </a:pPr>
                      <a:r>
                        <a:rPr lang="es-ES" sz="1400" dirty="0">
                          <a:effectLst/>
                          <a:latin typeface="Arial" panose="020B0604020202020204" pitchFamily="34" charset="0"/>
                          <a:cs typeface="Arial" panose="020B0604020202020204" pitchFamily="34" charset="0"/>
                        </a:rPr>
                        <a:t>Diseñar y calendarizar un conjunto de actividades, dando énfasis al bienestar emocional y la sana convivencia de nuestra comunidad educativa</a:t>
                      </a:r>
                      <a:endParaRPr lang="es-CL" sz="1400" dirty="0">
                        <a:effectLst/>
                        <a:latin typeface="Arial" panose="020B0604020202020204" pitchFamily="34" charset="0"/>
                        <a:cs typeface="Arial" panose="020B0604020202020204" pitchFamily="34" charset="0"/>
                      </a:endParaRPr>
                    </a:p>
                    <a:p>
                      <a:pPr algn="ctr">
                        <a:spcAft>
                          <a:spcPts val="0"/>
                        </a:spcAft>
                      </a:pPr>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696504806"/>
                  </a:ext>
                </a:extLst>
              </a:tr>
              <a:tr h="1012996">
                <a:tc>
                  <a:txBody>
                    <a:bodyPr/>
                    <a:lstStyle/>
                    <a:p>
                      <a:pPr marL="67945">
                        <a:lnSpc>
                          <a:spcPts val="1360"/>
                        </a:lnSpc>
                        <a:spcAft>
                          <a:spcPts val="0"/>
                        </a:spcAft>
                      </a:pPr>
                      <a:r>
                        <a:rPr lang="es-ES" sz="1400">
                          <a:effectLst/>
                          <a:latin typeface="Arial" panose="020B0604020202020204" pitchFamily="34" charset="0"/>
                          <a:cs typeface="Arial" panose="020B0604020202020204" pitchFamily="34" charset="0"/>
                        </a:rPr>
                        <a:t>Gestión de Recursos</a:t>
                      </a:r>
                      <a:endParaRPr lang="es-CL" sz="1400">
                        <a:effectLst/>
                        <a:latin typeface="Arial" panose="020B0604020202020204" pitchFamily="34" charset="0"/>
                        <a:ea typeface="Carlito"/>
                        <a:cs typeface="Arial" panose="020B0604020202020204" pitchFamily="34" charset="0"/>
                      </a:endParaRPr>
                    </a:p>
                  </a:txBody>
                  <a:tcPr marL="0" marR="0" marT="0" marB="0"/>
                </a:tc>
                <a:tc>
                  <a:txBody>
                    <a:bodyPr/>
                    <a:lstStyle/>
                    <a:p>
                      <a:pPr algn="ctr">
                        <a:spcAft>
                          <a:spcPts val="0"/>
                        </a:spcAft>
                      </a:pPr>
                      <a:r>
                        <a:rPr lang="es-ES" sz="1400" dirty="0">
                          <a:effectLst/>
                          <a:latin typeface="Arial" panose="020B0604020202020204" pitchFamily="34" charset="0"/>
                          <a:cs typeface="Arial" panose="020B0604020202020204" pitchFamily="34" charset="0"/>
                        </a:rPr>
                        <a:t>Financiamiento</a:t>
                      </a:r>
                      <a:r>
                        <a:rPr lang="es-ES" sz="1400" baseline="0" dirty="0">
                          <a:effectLst/>
                          <a:latin typeface="Arial" panose="020B0604020202020204" pitchFamily="34" charset="0"/>
                          <a:cs typeface="Arial" panose="020B0604020202020204" pitchFamily="34" charset="0"/>
                        </a:rPr>
                        <a:t> permanente</a:t>
                      </a:r>
                      <a:r>
                        <a:rPr lang="es-ES" sz="1400" dirty="0">
                          <a:effectLst/>
                          <a:latin typeface="Arial" panose="020B0604020202020204" pitchFamily="34" charset="0"/>
                          <a:cs typeface="Arial" panose="020B0604020202020204" pitchFamily="34" charset="0"/>
                        </a:rPr>
                        <a:t> de recursos humanos y materiales para garantizar medidas preventivas por </a:t>
                      </a:r>
                      <a:r>
                        <a:rPr lang="es-ES" sz="1400" dirty="0" err="1">
                          <a:effectLst/>
                          <a:latin typeface="Arial" panose="020B0604020202020204" pitchFamily="34" charset="0"/>
                          <a:cs typeface="Arial" panose="020B0604020202020204" pitchFamily="34" charset="0"/>
                        </a:rPr>
                        <a:t>Covid</a:t>
                      </a:r>
                      <a:r>
                        <a:rPr lang="es-ES" sz="1400" dirty="0">
                          <a:effectLst/>
                          <a:latin typeface="Arial" panose="020B0604020202020204" pitchFamily="34" charset="0"/>
                          <a:cs typeface="Arial" panose="020B0604020202020204" pitchFamily="34" charset="0"/>
                        </a:rPr>
                        <a:t> 19, así como la educación de calidad</a:t>
                      </a:r>
                      <a:r>
                        <a:rPr lang="es-ES" sz="1400" baseline="0" dirty="0">
                          <a:effectLst/>
                          <a:latin typeface="Arial" panose="020B0604020202020204" pitchFamily="34" charset="0"/>
                          <a:cs typeface="Arial" panose="020B0604020202020204" pitchFamily="34" charset="0"/>
                        </a:rPr>
                        <a:t> de nuestros estudiantes </a:t>
                      </a:r>
                      <a:r>
                        <a:rPr lang="es-ES" sz="1400" dirty="0">
                          <a:effectLst/>
                          <a:latin typeface="Arial" panose="020B0604020202020204" pitchFamily="34" charset="0"/>
                          <a:cs typeface="Arial" panose="020B0604020202020204" pitchFamily="34" charset="0"/>
                        </a:rPr>
                        <a:t>.</a:t>
                      </a:r>
                      <a:endParaRPr lang="es-CL" sz="1400" dirty="0">
                        <a:effectLst/>
                        <a:latin typeface="Arial" panose="020B0604020202020204" pitchFamily="34" charset="0"/>
                        <a:ea typeface="Carlito"/>
                        <a:cs typeface="Arial" panose="020B0604020202020204" pitchFamily="34" charset="0"/>
                      </a:endParaRPr>
                    </a:p>
                  </a:txBody>
                  <a:tcPr marL="0" marR="0" marT="0" marB="0"/>
                </a:tc>
                <a:tc>
                  <a:txBody>
                    <a:bodyPr/>
                    <a:lstStyle/>
                    <a:p>
                      <a:pPr algn="ctr">
                        <a:spcAft>
                          <a:spcPts val="0"/>
                        </a:spcAft>
                      </a:pPr>
                      <a:r>
                        <a:rPr lang="es-ES" sz="1400" dirty="0">
                          <a:effectLst/>
                          <a:latin typeface="Arial" panose="020B0604020202020204" pitchFamily="34" charset="0"/>
                          <a:cs typeface="Arial" panose="020B0604020202020204" pitchFamily="34" charset="0"/>
                        </a:rPr>
                        <a:t>Velar</a:t>
                      </a:r>
                      <a:r>
                        <a:rPr lang="es-ES" sz="1400" baseline="0" dirty="0">
                          <a:effectLst/>
                          <a:latin typeface="Arial" panose="020B0604020202020204" pitchFamily="34" charset="0"/>
                          <a:cs typeface="Arial" panose="020B0604020202020204" pitchFamily="34" charset="0"/>
                        </a:rPr>
                        <a:t> por las optimización de los recursos humanos y materiales, con la finalidad de responder a los requerimientos del colegio</a:t>
                      </a:r>
                      <a:r>
                        <a:rPr lang="es-ES" sz="1400" dirty="0">
                          <a:effectLst/>
                          <a:latin typeface="Arial" panose="020B0604020202020204" pitchFamily="34" charset="0"/>
                          <a:cs typeface="Arial" panose="020B0604020202020204" pitchFamily="34" charset="0"/>
                        </a:rPr>
                        <a:t>. </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1689048907"/>
                  </a:ext>
                </a:extLst>
              </a:tr>
              <a:tr h="2025991">
                <a:tc>
                  <a:txBody>
                    <a:bodyPr/>
                    <a:lstStyle/>
                    <a:p>
                      <a:pPr marL="67945">
                        <a:lnSpc>
                          <a:spcPts val="1360"/>
                        </a:lnSpc>
                        <a:spcAft>
                          <a:spcPts val="0"/>
                        </a:spcAft>
                      </a:pPr>
                      <a:r>
                        <a:rPr lang="es-ES" sz="1400">
                          <a:effectLst/>
                          <a:latin typeface="Arial" panose="020B0604020202020204" pitchFamily="34" charset="0"/>
                          <a:cs typeface="Arial" panose="020B0604020202020204" pitchFamily="34" charset="0"/>
                        </a:rPr>
                        <a:t>Liderazgo</a:t>
                      </a:r>
                      <a:endParaRPr lang="es-CL" sz="1400">
                        <a:effectLst/>
                        <a:latin typeface="Arial" panose="020B0604020202020204" pitchFamily="34" charset="0"/>
                        <a:ea typeface="Carlito"/>
                        <a:cs typeface="Arial" panose="020B0604020202020204" pitchFamily="34" charset="0"/>
                      </a:endParaRPr>
                    </a:p>
                  </a:txBody>
                  <a:tcPr marL="0" marR="0" marT="0" marB="0"/>
                </a:tc>
                <a:tc>
                  <a:txBody>
                    <a:bodyPr/>
                    <a:lstStyle/>
                    <a:p>
                      <a:pPr algn="ctr">
                        <a:spcAft>
                          <a:spcPts val="0"/>
                        </a:spcAft>
                      </a:pPr>
                      <a:r>
                        <a:rPr lang="es-ES" sz="1400" dirty="0">
                          <a:effectLst/>
                          <a:latin typeface="Arial" panose="020B0604020202020204" pitchFamily="34" charset="0"/>
                          <a:cs typeface="Arial" panose="020B0604020202020204" pitchFamily="34" charset="0"/>
                        </a:rPr>
                        <a:t>Comunicación fluida y contacto permanente del equipo directivo y con la comunidad escolar.</a:t>
                      </a:r>
                    </a:p>
                    <a:p>
                      <a:pPr algn="ctr">
                        <a:spcAft>
                          <a:spcPts val="0"/>
                        </a:spcAft>
                      </a:pPr>
                      <a:endParaRPr lang="es-CL" sz="1400" dirty="0">
                        <a:effectLst/>
                        <a:latin typeface="Arial" panose="020B0604020202020204" pitchFamily="34" charset="0"/>
                        <a:cs typeface="Arial" panose="020B0604020202020204" pitchFamily="34" charset="0"/>
                      </a:endParaRPr>
                    </a:p>
                    <a:p>
                      <a:pPr algn="ctr">
                        <a:spcAft>
                          <a:spcPts val="0"/>
                        </a:spcAft>
                      </a:pPr>
                      <a:r>
                        <a:rPr lang="es-ES" sz="1400" dirty="0">
                          <a:effectLst/>
                          <a:latin typeface="Arial" panose="020B0604020202020204" pitchFamily="34" charset="0"/>
                          <a:cs typeface="Arial" panose="020B0604020202020204" pitchFamily="34" charset="0"/>
                        </a:rPr>
                        <a:t>Flexibilidad para ir implementando las actividades propuestas, de acuerdo a los ritmos de</a:t>
                      </a:r>
                      <a:r>
                        <a:rPr lang="es-ES" sz="1400" baseline="0" dirty="0">
                          <a:effectLst/>
                          <a:latin typeface="Arial" panose="020B0604020202020204" pitchFamily="34" charset="0"/>
                          <a:cs typeface="Arial" panose="020B0604020202020204" pitchFamily="34" charset="0"/>
                        </a:rPr>
                        <a:t> </a:t>
                      </a:r>
                      <a:r>
                        <a:rPr lang="es-ES" sz="1400" dirty="0">
                          <a:effectLst/>
                          <a:latin typeface="Arial" panose="020B0604020202020204" pitchFamily="34" charset="0"/>
                          <a:cs typeface="Arial" panose="020B0604020202020204" pitchFamily="34" charset="0"/>
                        </a:rPr>
                        <a:t>avances</a:t>
                      </a:r>
                      <a:r>
                        <a:rPr lang="es-ES" sz="1400" baseline="0" dirty="0">
                          <a:effectLst/>
                          <a:latin typeface="Arial" panose="020B0604020202020204" pitchFamily="34" charset="0"/>
                          <a:cs typeface="Arial" panose="020B0604020202020204" pitchFamily="34" charset="0"/>
                        </a:rPr>
                        <a:t> de los estudiantes</a:t>
                      </a:r>
                      <a:r>
                        <a:rPr lang="es-ES" sz="1400" dirty="0">
                          <a:effectLst/>
                          <a:latin typeface="Arial" panose="020B0604020202020204" pitchFamily="34" charset="0"/>
                          <a:cs typeface="Arial" panose="020B0604020202020204" pitchFamily="34" charset="0"/>
                        </a:rPr>
                        <a:t>.</a:t>
                      </a:r>
                      <a:endParaRPr lang="es-CL" sz="1400" dirty="0">
                        <a:effectLst/>
                        <a:latin typeface="Arial" panose="020B0604020202020204" pitchFamily="34" charset="0"/>
                        <a:cs typeface="Arial" panose="020B0604020202020204" pitchFamily="34" charset="0"/>
                      </a:endParaRPr>
                    </a:p>
                  </a:txBody>
                  <a:tcPr marL="0" marR="0" marT="0" marB="0"/>
                </a:tc>
                <a:tc>
                  <a:txBody>
                    <a:bodyPr/>
                    <a:lstStyle/>
                    <a:p>
                      <a:pPr algn="ctr">
                        <a:spcAft>
                          <a:spcPts val="0"/>
                        </a:spcAft>
                      </a:pPr>
                      <a:r>
                        <a:rPr lang="es-ES" sz="1400" dirty="0">
                          <a:effectLst/>
                          <a:latin typeface="Arial" panose="020B0604020202020204" pitchFamily="34" charset="0"/>
                          <a:cs typeface="Arial" panose="020B0604020202020204" pitchFamily="34" charset="0"/>
                        </a:rPr>
                        <a:t>Organizar un sistema de trabajo que asegure un proceso pedagógico eficiente.</a:t>
                      </a:r>
                    </a:p>
                    <a:p>
                      <a:pPr algn="ctr">
                        <a:spcAft>
                          <a:spcPts val="0"/>
                        </a:spcAft>
                      </a:pPr>
                      <a:endParaRPr lang="es-CL" sz="1400" dirty="0">
                        <a:effectLst/>
                        <a:latin typeface="Arial" panose="020B0604020202020204" pitchFamily="34" charset="0"/>
                        <a:cs typeface="Arial" panose="020B0604020202020204" pitchFamily="34" charset="0"/>
                      </a:endParaRPr>
                    </a:p>
                    <a:p>
                      <a:pPr algn="ctr">
                        <a:spcAft>
                          <a:spcPts val="0"/>
                        </a:spcAft>
                      </a:pPr>
                      <a:r>
                        <a:rPr lang="es-ES" sz="1400" dirty="0">
                          <a:effectLst/>
                          <a:latin typeface="Arial" panose="020B0604020202020204" pitchFamily="34" charset="0"/>
                          <a:cs typeface="Arial" panose="020B0604020202020204" pitchFamily="34" charset="0"/>
                        </a:rPr>
                        <a:t>Definir las metas y objetivos estratégicos para el año 2023 centrados en la recuperación pedagógica y el bienestar emocional. </a:t>
                      </a:r>
                      <a:endParaRPr lang="es-CL" sz="1400" dirty="0">
                        <a:effectLst/>
                        <a:latin typeface="Arial" panose="020B0604020202020204" pitchFamily="34" charset="0"/>
                        <a:ea typeface="Carlito"/>
                        <a:cs typeface="Arial" panose="020B0604020202020204" pitchFamily="34" charset="0"/>
                      </a:endParaRPr>
                    </a:p>
                  </a:txBody>
                  <a:tcPr marL="0" marR="0" marT="0" marB="0"/>
                </a:tc>
                <a:extLst>
                  <a:ext uri="{0D108BD9-81ED-4DB2-BD59-A6C34878D82A}">
                    <a16:rowId xmlns:a16="http://schemas.microsoft.com/office/drawing/2014/main" val="3434826855"/>
                  </a:ext>
                </a:extLst>
              </a:tr>
            </a:tbl>
          </a:graphicData>
        </a:graphic>
      </p:graphicFrame>
    </p:spTree>
    <p:extLst>
      <p:ext uri="{BB962C8B-B14F-4D97-AF65-F5344CB8AC3E}">
        <p14:creationId xmlns:p14="http://schemas.microsoft.com/office/powerpoint/2010/main" val="180172596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7" name="CuadroTexto 6">
            <a:extLst>
              <a:ext uri="{FF2B5EF4-FFF2-40B4-BE49-F238E27FC236}">
                <a16:creationId xmlns:a16="http://schemas.microsoft.com/office/drawing/2014/main" id="{3EBA2AA9-14B4-42A9-BB89-44055C68FC5C}"/>
              </a:ext>
            </a:extLst>
          </p:cNvPr>
          <p:cNvSpPr txBox="1"/>
          <p:nvPr/>
        </p:nvSpPr>
        <p:spPr>
          <a:xfrm>
            <a:off x="1253938" y="505124"/>
            <a:ext cx="9033062" cy="2554545"/>
          </a:xfrm>
          <a:prstGeom prst="rect">
            <a:avLst/>
          </a:prstGeom>
          <a:noFill/>
        </p:spPr>
        <p:txBody>
          <a:bodyPr wrap="square">
            <a:spAutoFit/>
          </a:bodyPr>
          <a:lstStyle/>
          <a:p>
            <a:pPr lvl="0" algn="just">
              <a:spcBef>
                <a:spcPts val="5"/>
              </a:spcBef>
              <a:buSzPts val="1200"/>
            </a:pPr>
            <a:r>
              <a:rPr lang="es-ES" sz="2000" b="1" kern="0" dirty="0">
                <a:effectLst/>
                <a:latin typeface="Arial" panose="020B0604020202020204" pitchFamily="34" charset="0"/>
                <a:ea typeface="Carlito"/>
                <a:cs typeface="Arial" panose="020B0604020202020204" pitchFamily="34" charset="0"/>
              </a:rPr>
              <a:t>OBJETIVOS:</a:t>
            </a:r>
            <a:endParaRPr lang="es-CL" sz="2000" b="1" kern="0" dirty="0">
              <a:effectLst/>
              <a:latin typeface="Arial" panose="020B0604020202020204" pitchFamily="34" charset="0"/>
              <a:ea typeface="Carlito"/>
              <a:cs typeface="Arial" panose="020B0604020202020204" pitchFamily="34" charset="0"/>
            </a:endParaRPr>
          </a:p>
          <a:p>
            <a:pPr marL="515620" algn="just">
              <a:spcBef>
                <a:spcPts val="5"/>
              </a:spcBef>
            </a:pPr>
            <a:r>
              <a:rPr lang="es-ES" sz="2000" b="1" kern="0" dirty="0">
                <a:effectLst/>
                <a:latin typeface="Arial" panose="020B0604020202020204" pitchFamily="34" charset="0"/>
                <a:ea typeface="Carlito"/>
                <a:cs typeface="Arial" panose="020B0604020202020204" pitchFamily="34" charset="0"/>
              </a:rPr>
              <a:t> </a:t>
            </a:r>
            <a:endParaRPr lang="es-CL" sz="2000" b="1" kern="0" dirty="0">
              <a:effectLst/>
              <a:latin typeface="Arial" panose="020B0604020202020204" pitchFamily="34" charset="0"/>
              <a:ea typeface="Carlito"/>
              <a:cs typeface="Arial" panose="020B0604020202020204" pitchFamily="34" charset="0"/>
            </a:endParaRPr>
          </a:p>
          <a:p>
            <a:pPr marL="342900" marR="192405" lvl="0" indent="-342900" algn="just">
              <a:lnSpc>
                <a:spcPct val="150000"/>
              </a:lnSpc>
              <a:spcAft>
                <a:spcPts val="0"/>
              </a:spcAft>
              <a:buSzPts val="1200"/>
              <a:buFont typeface="Wingdings" panose="05000000000000000000" pitchFamily="2" charset="2"/>
              <a:buChar char="Ø"/>
              <a:tabLst>
                <a:tab pos="667385" algn="l"/>
              </a:tabLst>
            </a:pPr>
            <a:r>
              <a:rPr lang="es-ES" sz="2000" dirty="0">
                <a:effectLst/>
                <a:latin typeface="Arial" panose="020B0604020202020204" pitchFamily="34" charset="0"/>
                <a:ea typeface="Carlito"/>
                <a:cs typeface="Arial" panose="020B0604020202020204" pitchFamily="34" charset="0"/>
              </a:rPr>
              <a:t>Compartir información relacionada con la Gestión Institucional desarrollada en el año escolar 2022. </a:t>
            </a:r>
            <a:endParaRPr lang="es-CL" sz="2000" dirty="0">
              <a:latin typeface="Arial" panose="020B0604020202020204" pitchFamily="34" charset="0"/>
              <a:ea typeface="Carlito"/>
              <a:cs typeface="Arial" panose="020B0604020202020204" pitchFamily="34" charset="0"/>
            </a:endParaRPr>
          </a:p>
          <a:p>
            <a:pPr marL="342900" marR="192405" lvl="0" indent="-342900" algn="just">
              <a:lnSpc>
                <a:spcPct val="150000"/>
              </a:lnSpc>
              <a:spcAft>
                <a:spcPts val="0"/>
              </a:spcAft>
              <a:buSzPts val="1200"/>
              <a:buFont typeface="Wingdings" panose="05000000000000000000" pitchFamily="2" charset="2"/>
              <a:buChar char="Ø"/>
              <a:tabLst>
                <a:tab pos="667385" algn="l"/>
              </a:tabLst>
            </a:pPr>
            <a:r>
              <a:rPr lang="es-ES" sz="2000" dirty="0">
                <a:effectLst/>
                <a:latin typeface="Arial" panose="020B0604020202020204" pitchFamily="34" charset="0"/>
                <a:ea typeface="Carlito"/>
                <a:cs typeface="Arial" panose="020B0604020202020204" pitchFamily="34" charset="0"/>
              </a:rPr>
              <a:t>Dar a conocer resultados obtenidos, destacando avances y</a:t>
            </a:r>
            <a:r>
              <a:rPr lang="es-ES" sz="2000" spc="10" dirty="0">
                <a:effectLst/>
                <a:latin typeface="Arial" panose="020B0604020202020204" pitchFamily="34" charset="0"/>
                <a:ea typeface="Carlito"/>
                <a:cs typeface="Arial" panose="020B0604020202020204" pitchFamily="34" charset="0"/>
              </a:rPr>
              <a:t> </a:t>
            </a:r>
            <a:r>
              <a:rPr lang="es-ES" sz="2000" dirty="0">
                <a:effectLst/>
                <a:latin typeface="Arial" panose="020B0604020202020204" pitchFamily="34" charset="0"/>
                <a:ea typeface="Carlito"/>
                <a:cs typeface="Arial" panose="020B0604020202020204" pitchFamily="34" charset="0"/>
              </a:rPr>
              <a:t>dificultades.</a:t>
            </a:r>
            <a:endParaRPr lang="es-CL" sz="2000" dirty="0">
              <a:latin typeface="Arial" panose="020B0604020202020204" pitchFamily="34" charset="0"/>
              <a:ea typeface="Carlito"/>
              <a:cs typeface="Arial" panose="020B0604020202020204" pitchFamily="34" charset="0"/>
            </a:endParaRPr>
          </a:p>
          <a:p>
            <a:pPr marL="342900" marR="192405" lvl="0" indent="-342900" algn="just">
              <a:lnSpc>
                <a:spcPct val="150000"/>
              </a:lnSpc>
              <a:spcAft>
                <a:spcPts val="0"/>
              </a:spcAft>
              <a:buSzPts val="1200"/>
              <a:buFont typeface="Wingdings" panose="05000000000000000000" pitchFamily="2" charset="2"/>
              <a:buChar char="Ø"/>
              <a:tabLst>
                <a:tab pos="667385" algn="l"/>
              </a:tabLst>
            </a:pPr>
            <a:r>
              <a:rPr lang="es-ES" sz="2000" dirty="0">
                <a:effectLst/>
                <a:latin typeface="Arial" panose="020B0604020202020204" pitchFamily="34" charset="0"/>
                <a:ea typeface="Carlito"/>
                <a:cs typeface="Arial" panose="020B0604020202020204" pitchFamily="34" charset="0"/>
              </a:rPr>
              <a:t>Determinar proyecciones del año 2022.</a:t>
            </a:r>
            <a:endParaRPr lang="es-CL" sz="1600" dirty="0">
              <a:effectLst/>
              <a:latin typeface="Carlito"/>
              <a:ea typeface="Carlito"/>
              <a:cs typeface="Carlito"/>
            </a:endParaRPr>
          </a:p>
        </p:txBody>
      </p:sp>
    </p:spTree>
    <p:extLst>
      <p:ext uri="{BB962C8B-B14F-4D97-AF65-F5344CB8AC3E}">
        <p14:creationId xmlns:p14="http://schemas.microsoft.com/office/powerpoint/2010/main" val="293059888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5" name="Rectángulo 4"/>
          <p:cNvSpPr/>
          <p:nvPr/>
        </p:nvSpPr>
        <p:spPr>
          <a:xfrm>
            <a:off x="535537" y="297226"/>
            <a:ext cx="9377584" cy="4339650"/>
          </a:xfrm>
          <a:prstGeom prst="rect">
            <a:avLst/>
          </a:prstGeom>
        </p:spPr>
        <p:txBody>
          <a:bodyPr wrap="square">
            <a:spAutoFit/>
          </a:bodyPr>
          <a:lstStyle/>
          <a:p>
            <a:pPr algn="just"/>
            <a:r>
              <a:rPr lang="es-ES" sz="2000" b="1" dirty="0">
                <a:latin typeface="Arial" panose="020B0604020202020204" pitchFamily="34" charset="0"/>
                <a:cs typeface="Arial" panose="020B0604020202020204" pitchFamily="34" charset="0"/>
              </a:rPr>
              <a:t>CATEGORÍA DE DESEMPEÑO E INDICADORES DE DESARROLLO PERSONAL Y SOCIAL</a:t>
            </a:r>
          </a:p>
          <a:p>
            <a:pPr algn="just"/>
            <a:endParaRPr lang="es-ES" sz="2000" dirty="0">
              <a:latin typeface="Arial" panose="020B0604020202020204" pitchFamily="34" charset="0"/>
              <a:cs typeface="Arial" panose="020B0604020202020204" pitchFamily="34" charset="0"/>
            </a:endParaRPr>
          </a:p>
          <a:p>
            <a:pPr algn="just"/>
            <a:r>
              <a:rPr lang="es-ES" sz="2000" dirty="0">
                <a:latin typeface="Arial" panose="020B0604020202020204" pitchFamily="34" charset="0"/>
                <a:cs typeface="Arial" panose="020B0604020202020204" pitchFamily="34" charset="0"/>
              </a:rPr>
              <a:t>La Categoría de Desempeño tiene como propósito entregar a cada establecimiento información amplia sobre los aspectos pedagógicos y de gestión, de modo que se utilice como insumo para el diagnóstico y planificación del Plan Estratégico o Plan de Mejoramiento Educativo (PME), con miras a avanzar en la calidad de los aprendizajes integrales de todos los estudiantes.</a:t>
            </a:r>
          </a:p>
          <a:p>
            <a:pPr algn="just"/>
            <a:endParaRPr lang="es-ES" sz="2000" dirty="0">
              <a:latin typeface="Arial" panose="020B0604020202020204" pitchFamily="34" charset="0"/>
              <a:cs typeface="Arial" panose="020B0604020202020204" pitchFamily="34" charset="0"/>
            </a:endParaRPr>
          </a:p>
          <a:p>
            <a:pPr algn="just"/>
            <a:r>
              <a:rPr lang="es-ES" sz="2000" dirty="0">
                <a:latin typeface="Arial" panose="020B0604020202020204" pitchFamily="34" charset="0"/>
                <a:cs typeface="Arial" panose="020B0604020202020204" pitchFamily="34" charset="0"/>
              </a:rPr>
              <a:t>Su Categoría de Desempeño 2020 para educación básica es:</a:t>
            </a:r>
          </a:p>
          <a:p>
            <a:endParaRPr lang="es-ES" sz="2000" dirty="0">
              <a:latin typeface="Arial" panose="020B0604020202020204" pitchFamily="34" charset="0"/>
              <a:cs typeface="Arial" panose="020B0604020202020204" pitchFamily="34" charset="0"/>
            </a:endParaRPr>
          </a:p>
          <a:p>
            <a:endParaRPr lang="es-ES" sz="2000" dirty="0">
              <a:latin typeface="Arial" panose="020B0604020202020204" pitchFamily="34" charset="0"/>
              <a:cs typeface="Arial" panose="020B0604020202020204" pitchFamily="34" charset="0"/>
            </a:endParaRPr>
          </a:p>
          <a:p>
            <a:endParaRPr lang="es-ES" sz="2000" dirty="0">
              <a:latin typeface="Arial" panose="020B0604020202020204" pitchFamily="34" charset="0"/>
              <a:cs typeface="Arial" panose="020B0604020202020204" pitchFamily="34" charset="0"/>
            </a:endParaRPr>
          </a:p>
          <a:p>
            <a:endParaRPr lang="es-ES" dirty="0"/>
          </a:p>
        </p:txBody>
      </p:sp>
      <p:pic>
        <p:nvPicPr>
          <p:cNvPr id="10" name="image5.png"/>
          <p:cNvPicPr/>
          <p:nvPr/>
        </p:nvPicPr>
        <p:blipFill>
          <a:blip r:embed="rId3" cstate="print"/>
          <a:stretch>
            <a:fillRect/>
          </a:stretch>
        </p:blipFill>
        <p:spPr>
          <a:xfrm>
            <a:off x="627972" y="3648363"/>
            <a:ext cx="6001428" cy="1285739"/>
          </a:xfrm>
          <a:prstGeom prst="rect">
            <a:avLst/>
          </a:prstGeom>
        </p:spPr>
      </p:pic>
      <p:graphicFrame>
        <p:nvGraphicFramePr>
          <p:cNvPr id="8" name="Tabla 7"/>
          <p:cNvGraphicFramePr>
            <a:graphicFrameLocks noGrp="1"/>
          </p:cNvGraphicFramePr>
          <p:nvPr>
            <p:extLst>
              <p:ext uri="{D42A27DB-BD31-4B8C-83A1-F6EECF244321}">
                <p14:modId xmlns:p14="http://schemas.microsoft.com/office/powerpoint/2010/main" val="4215572726"/>
              </p:ext>
            </p:extLst>
          </p:nvPr>
        </p:nvGraphicFramePr>
        <p:xfrm>
          <a:off x="627972" y="5124450"/>
          <a:ext cx="9906678" cy="633701"/>
        </p:xfrm>
        <a:graphic>
          <a:graphicData uri="http://schemas.openxmlformats.org/drawingml/2006/table">
            <a:tbl>
              <a:tblPr firstRow="1" bandRow="1">
                <a:tableStyleId>{5C22544A-7EE6-4342-B048-85BDC9FD1C3A}</a:tableStyleId>
              </a:tblPr>
              <a:tblGrid>
                <a:gridCol w="9906678">
                  <a:extLst>
                    <a:ext uri="{9D8B030D-6E8A-4147-A177-3AD203B41FA5}">
                      <a16:colId xmlns:a16="http://schemas.microsoft.com/office/drawing/2014/main" val="3719309931"/>
                    </a:ext>
                  </a:extLst>
                </a:gridCol>
              </a:tblGrid>
              <a:tr h="633701">
                <a:tc>
                  <a:txBody>
                    <a:bodyPr/>
                    <a:lstStyle/>
                    <a:p>
                      <a:endParaRPr lang="es-CL" b="1" i="1" dirty="0"/>
                    </a:p>
                  </a:txBody>
                  <a:tcPr>
                    <a:noFill/>
                  </a:tcPr>
                </a:tc>
                <a:extLst>
                  <a:ext uri="{0D108BD9-81ED-4DB2-BD59-A6C34878D82A}">
                    <a16:rowId xmlns:a16="http://schemas.microsoft.com/office/drawing/2014/main" val="2095150909"/>
                  </a:ext>
                </a:extLst>
              </a:tr>
            </a:tbl>
          </a:graphicData>
        </a:graphic>
      </p:graphicFrame>
    </p:spTree>
    <p:extLst>
      <p:ext uri="{BB962C8B-B14F-4D97-AF65-F5344CB8AC3E}">
        <p14:creationId xmlns:p14="http://schemas.microsoft.com/office/powerpoint/2010/main" val="298689980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369332"/>
          </a:xfrm>
          <a:prstGeom prst="rect">
            <a:avLst/>
          </a:prstGeom>
          <a:noFill/>
        </p:spPr>
        <p:txBody>
          <a:bodyPr wrap="square" rtlCol="0">
            <a:spAutoFit/>
          </a:bodyPr>
          <a:lstStyle/>
          <a:p>
            <a:r>
              <a:rPr lang="es-CL" b="1" dirty="0">
                <a:solidFill>
                  <a:schemeClr val="accent1">
                    <a:lumMod val="50000"/>
                  </a:schemeClr>
                </a:solidFill>
                <a:latin typeface="Aldhabi" panose="01000000000000000000" pitchFamily="2" charset="-78"/>
                <a:cs typeface="Aldhabi" panose="01000000000000000000" pitchFamily="2" charset="-78"/>
              </a:rPr>
              <a:t>DIRECCIÓN</a:t>
            </a:r>
          </a:p>
        </p:txBody>
      </p:sp>
      <p:pic>
        <p:nvPicPr>
          <p:cNvPr id="5" name="image6.png"/>
          <p:cNvPicPr/>
          <p:nvPr/>
        </p:nvPicPr>
        <p:blipFill>
          <a:blip r:embed="rId3" cstate="print"/>
          <a:stretch>
            <a:fillRect/>
          </a:stretch>
        </p:blipFill>
        <p:spPr>
          <a:xfrm>
            <a:off x="2823882" y="2343000"/>
            <a:ext cx="7315200" cy="3795713"/>
          </a:xfrm>
          <a:prstGeom prst="rect">
            <a:avLst/>
          </a:prstGeom>
        </p:spPr>
      </p:pic>
      <p:sp>
        <p:nvSpPr>
          <p:cNvPr id="7" name="Rectángulo 6"/>
          <p:cNvSpPr/>
          <p:nvPr/>
        </p:nvSpPr>
        <p:spPr>
          <a:xfrm>
            <a:off x="323172" y="102276"/>
            <a:ext cx="9626981" cy="2031325"/>
          </a:xfrm>
          <a:prstGeom prst="rect">
            <a:avLst/>
          </a:prstGeom>
        </p:spPr>
        <p:txBody>
          <a:bodyPr wrap="square">
            <a:spAutoFit/>
          </a:bodyPr>
          <a:lstStyle/>
          <a:p>
            <a:pPr algn="just"/>
            <a:r>
              <a:rPr lang="es-ES" b="1" dirty="0">
                <a:latin typeface="Arial" panose="020B0604020202020204" pitchFamily="34" charset="0"/>
                <a:ea typeface="Carlito"/>
              </a:rPr>
              <a:t>Categoría de Desempeño Medio: </a:t>
            </a:r>
            <a:r>
              <a:rPr lang="es-ES" dirty="0">
                <a:latin typeface="Arial" panose="020B0604020202020204" pitchFamily="34" charset="0"/>
                <a:ea typeface="Carlito"/>
              </a:rPr>
              <a:t>Los establecimientos que se encuentran en esta categoría logran que sus estudiantes obtengan resultados similares a lo esperado en aspectos académicos como aspectos de desarrollo personal y social, considerando el contexto sociodemográfico en el que se desarrollan</a:t>
            </a:r>
          </a:p>
          <a:p>
            <a:pPr algn="just"/>
            <a:endParaRPr lang="es-ES" dirty="0">
              <a:latin typeface="Arial" panose="020B0604020202020204" pitchFamily="34" charset="0"/>
            </a:endParaRPr>
          </a:p>
          <a:p>
            <a:pPr algn="just"/>
            <a:r>
              <a:rPr lang="es-ES" b="1" i="1" dirty="0">
                <a:latin typeface="Arial" panose="020B0604020202020204" pitchFamily="34" charset="0"/>
              </a:rPr>
              <a:t>OBSERVACIÓN: Dichos resultados, no se han modificado, ya que recién el año pasado se rindió </a:t>
            </a:r>
            <a:r>
              <a:rPr lang="es-ES" b="1" i="1" dirty="0" err="1">
                <a:latin typeface="Arial" panose="020B0604020202020204" pitchFamily="34" charset="0"/>
              </a:rPr>
              <a:t>Simce</a:t>
            </a:r>
            <a:r>
              <a:rPr lang="es-ES" b="1" i="1" dirty="0">
                <a:latin typeface="Arial" panose="020B0604020202020204" pitchFamily="34" charset="0"/>
              </a:rPr>
              <a:t> en los 4° básicos y aún mantenemos los resultados 2018:</a:t>
            </a:r>
            <a:endParaRPr lang="es-CL" b="1" i="1" dirty="0"/>
          </a:p>
        </p:txBody>
      </p:sp>
    </p:spTree>
    <p:extLst>
      <p:ext uri="{BB962C8B-B14F-4D97-AF65-F5344CB8AC3E}">
        <p14:creationId xmlns:p14="http://schemas.microsoft.com/office/powerpoint/2010/main" val="186094496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369332"/>
          </a:xfrm>
          <a:prstGeom prst="rect">
            <a:avLst/>
          </a:prstGeom>
          <a:noFill/>
        </p:spPr>
        <p:txBody>
          <a:bodyPr wrap="square" rtlCol="0">
            <a:spAutoFit/>
          </a:bodyPr>
          <a:lstStyle/>
          <a:p>
            <a:r>
              <a:rPr lang="es-CL"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3" name="CuadroTexto 2"/>
          <p:cNvSpPr txBox="1"/>
          <p:nvPr/>
        </p:nvSpPr>
        <p:spPr>
          <a:xfrm>
            <a:off x="177053" y="57993"/>
            <a:ext cx="10811922" cy="923330"/>
          </a:xfrm>
          <a:prstGeom prst="rect">
            <a:avLst/>
          </a:prstGeom>
          <a:noFill/>
        </p:spPr>
        <p:txBody>
          <a:bodyPr wrap="square" rtlCol="0">
            <a:spAutoFit/>
          </a:bodyPr>
          <a:lstStyle/>
          <a:p>
            <a:pPr lvl="0">
              <a:spcAft>
                <a:spcPts val="0"/>
              </a:spcAft>
              <a:buSzPts val="1200"/>
              <a:tabLst>
                <a:tab pos="779780" algn="l"/>
              </a:tabLst>
            </a:pPr>
            <a:r>
              <a:rPr lang="es-ES" b="1" spc="-20" dirty="0">
                <a:solidFill>
                  <a:schemeClr val="accent1">
                    <a:lumMod val="50000"/>
                  </a:schemeClr>
                </a:solidFill>
                <a:latin typeface="Arial" panose="020B0604020202020204" pitchFamily="34" charset="0"/>
                <a:ea typeface="Carlito"/>
                <a:cs typeface="Arial" panose="020B0604020202020204" pitchFamily="34" charset="0"/>
              </a:rPr>
              <a:t>14. EVALUACIÓN</a:t>
            </a:r>
            <a:r>
              <a:rPr lang="es-ES" b="1" spc="5" dirty="0">
                <a:solidFill>
                  <a:schemeClr val="accent1">
                    <a:lumMod val="50000"/>
                  </a:schemeClr>
                </a:solidFill>
                <a:latin typeface="Arial" panose="020B0604020202020204" pitchFamily="34" charset="0"/>
                <a:ea typeface="Carlito"/>
                <a:cs typeface="Arial" panose="020B0604020202020204" pitchFamily="34" charset="0"/>
              </a:rPr>
              <a:t> </a:t>
            </a:r>
            <a:r>
              <a:rPr lang="es-ES" b="1" dirty="0">
                <a:solidFill>
                  <a:schemeClr val="accent1">
                    <a:lumMod val="50000"/>
                  </a:schemeClr>
                </a:solidFill>
                <a:latin typeface="Arial" panose="020B0604020202020204" pitchFamily="34" charset="0"/>
                <a:ea typeface="Carlito"/>
                <a:cs typeface="Arial" panose="020B0604020202020204" pitchFamily="34" charset="0"/>
              </a:rPr>
              <a:t>PME</a:t>
            </a:r>
          </a:p>
          <a:p>
            <a:pPr lvl="0">
              <a:spcAft>
                <a:spcPts val="0"/>
              </a:spcAft>
              <a:buSzPts val="1200"/>
              <a:tabLst>
                <a:tab pos="779780" algn="l"/>
              </a:tabLst>
            </a:pPr>
            <a:endParaRPr lang="es-CL" dirty="0">
              <a:solidFill>
                <a:schemeClr val="accent1">
                  <a:lumMod val="50000"/>
                </a:schemeClr>
              </a:solidFill>
              <a:latin typeface="Arial" panose="020B0604020202020204" pitchFamily="34" charset="0"/>
              <a:ea typeface="Carlito"/>
              <a:cs typeface="Arial" panose="020B0604020202020204" pitchFamily="34" charset="0"/>
            </a:endParaRPr>
          </a:p>
          <a:p>
            <a:pPr>
              <a:spcAft>
                <a:spcPts val="0"/>
              </a:spcAft>
              <a:tabLst>
                <a:tab pos="779780" algn="l"/>
              </a:tabLst>
            </a:pPr>
            <a:r>
              <a:rPr lang="es-ES" b="1" dirty="0">
                <a:solidFill>
                  <a:schemeClr val="accent1">
                    <a:lumMod val="50000"/>
                  </a:schemeClr>
                </a:solidFill>
                <a:latin typeface="Arial" panose="020B0604020202020204" pitchFamily="34" charset="0"/>
                <a:ea typeface="Carlito"/>
                <a:cs typeface="Arial" panose="020B0604020202020204" pitchFamily="34" charset="0"/>
              </a:rPr>
              <a:t>1. Evaluación del periodo anual Gestión Pedagógica:</a:t>
            </a:r>
          </a:p>
        </p:txBody>
      </p:sp>
      <p:graphicFrame>
        <p:nvGraphicFramePr>
          <p:cNvPr id="2" name="Tabla 6">
            <a:extLst>
              <a:ext uri="{FF2B5EF4-FFF2-40B4-BE49-F238E27FC236}">
                <a16:creationId xmlns:a16="http://schemas.microsoft.com/office/drawing/2014/main" id="{3F77A2FC-A8B5-419F-94C7-6AFB542B0DD0}"/>
              </a:ext>
            </a:extLst>
          </p:cNvPr>
          <p:cNvGraphicFramePr>
            <a:graphicFrameLocks noGrp="1"/>
          </p:cNvGraphicFramePr>
          <p:nvPr>
            <p:extLst>
              <p:ext uri="{D42A27DB-BD31-4B8C-83A1-F6EECF244321}">
                <p14:modId xmlns:p14="http://schemas.microsoft.com/office/powerpoint/2010/main" val="1788605800"/>
              </p:ext>
            </p:extLst>
          </p:nvPr>
        </p:nvGraphicFramePr>
        <p:xfrm>
          <a:off x="400433" y="1039316"/>
          <a:ext cx="10365161" cy="5123159"/>
        </p:xfrm>
        <a:graphic>
          <a:graphicData uri="http://schemas.openxmlformats.org/drawingml/2006/table">
            <a:tbl>
              <a:tblPr firstRow="1" bandRow="1">
                <a:tableStyleId>{5C22544A-7EE6-4342-B048-85BDC9FD1C3A}</a:tableStyleId>
              </a:tblPr>
              <a:tblGrid>
                <a:gridCol w="1488188">
                  <a:extLst>
                    <a:ext uri="{9D8B030D-6E8A-4147-A177-3AD203B41FA5}">
                      <a16:colId xmlns:a16="http://schemas.microsoft.com/office/drawing/2014/main" val="2163652378"/>
                    </a:ext>
                  </a:extLst>
                </a:gridCol>
                <a:gridCol w="2691925">
                  <a:extLst>
                    <a:ext uri="{9D8B030D-6E8A-4147-A177-3AD203B41FA5}">
                      <a16:colId xmlns:a16="http://schemas.microsoft.com/office/drawing/2014/main" val="2425467634"/>
                    </a:ext>
                  </a:extLst>
                </a:gridCol>
                <a:gridCol w="2418460">
                  <a:extLst>
                    <a:ext uri="{9D8B030D-6E8A-4147-A177-3AD203B41FA5}">
                      <a16:colId xmlns:a16="http://schemas.microsoft.com/office/drawing/2014/main" val="1275998232"/>
                    </a:ext>
                  </a:extLst>
                </a:gridCol>
                <a:gridCol w="1956987">
                  <a:extLst>
                    <a:ext uri="{9D8B030D-6E8A-4147-A177-3AD203B41FA5}">
                      <a16:colId xmlns:a16="http://schemas.microsoft.com/office/drawing/2014/main" val="1690336015"/>
                    </a:ext>
                  </a:extLst>
                </a:gridCol>
                <a:gridCol w="1809601">
                  <a:extLst>
                    <a:ext uri="{9D8B030D-6E8A-4147-A177-3AD203B41FA5}">
                      <a16:colId xmlns:a16="http://schemas.microsoft.com/office/drawing/2014/main" val="1220590226"/>
                    </a:ext>
                  </a:extLst>
                </a:gridCol>
              </a:tblGrid>
              <a:tr h="646965">
                <a:tc>
                  <a:txBody>
                    <a:bodyPr/>
                    <a:lstStyle/>
                    <a:p>
                      <a:pPr algn="just"/>
                      <a:r>
                        <a:rPr lang="es-CL" sz="1400" dirty="0">
                          <a:latin typeface="Arial" panose="020B0604020202020204" pitchFamily="34" charset="0"/>
                          <a:cs typeface="Arial" panose="020B0604020202020204" pitchFamily="34" charset="0"/>
                        </a:rPr>
                        <a:t>Dimensión:</a:t>
                      </a:r>
                    </a:p>
                  </a:txBody>
                  <a:tcPr/>
                </a:tc>
                <a:tc>
                  <a:txBody>
                    <a:bodyPr/>
                    <a:lstStyle/>
                    <a:p>
                      <a:pPr algn="just"/>
                      <a:r>
                        <a:rPr lang="es-CL" sz="1400" dirty="0">
                          <a:latin typeface="Arial" panose="020B0604020202020204" pitchFamily="34" charset="0"/>
                          <a:cs typeface="Arial" panose="020B0604020202020204" pitchFamily="34" charset="0"/>
                        </a:rPr>
                        <a:t>Objetivo Estratégico</a:t>
                      </a:r>
                    </a:p>
                  </a:txBody>
                  <a:tcPr/>
                </a:tc>
                <a:tc>
                  <a:txBody>
                    <a:bodyPr/>
                    <a:lstStyle/>
                    <a:p>
                      <a:pPr algn="just"/>
                      <a:r>
                        <a:rPr lang="es-CL" sz="1400" dirty="0">
                          <a:latin typeface="Arial" panose="020B0604020202020204" pitchFamily="34" charset="0"/>
                          <a:cs typeface="Arial" panose="020B0604020202020204" pitchFamily="34" charset="0"/>
                        </a:rPr>
                        <a:t>Nombre de la acción</a:t>
                      </a:r>
                    </a:p>
                  </a:txBody>
                  <a:tcPr/>
                </a:tc>
                <a:tc>
                  <a:txBody>
                    <a:bodyPr/>
                    <a:lstStyle/>
                    <a:p>
                      <a:pPr algn="just"/>
                      <a:r>
                        <a:rPr lang="es-MX" sz="1400" dirty="0">
                          <a:latin typeface="Arial" panose="020B0604020202020204" pitchFamily="34" charset="0"/>
                          <a:cs typeface="Arial" panose="020B0604020202020204" pitchFamily="34" charset="0"/>
                        </a:rPr>
                        <a:t>Nivel de</a:t>
                      </a:r>
                    </a:p>
                    <a:p>
                      <a:pPr algn="just"/>
                      <a:r>
                        <a:rPr lang="es-MX" sz="1400" dirty="0">
                          <a:latin typeface="Arial" panose="020B0604020202020204" pitchFamily="34" charset="0"/>
                          <a:cs typeface="Arial" panose="020B0604020202020204" pitchFamily="34" charset="0"/>
                        </a:rPr>
                        <a:t>ejecución final</a:t>
                      </a:r>
                    </a:p>
                  </a:txBody>
                  <a:tcPr/>
                </a:tc>
                <a:tc>
                  <a:txBody>
                    <a:bodyPr/>
                    <a:lstStyle/>
                    <a:p>
                      <a:pPr algn="just"/>
                      <a:r>
                        <a:rPr lang="es-CL" sz="1400" dirty="0">
                          <a:latin typeface="Arial" panose="020B0604020202020204" pitchFamily="34" charset="0"/>
                          <a:cs typeface="Arial" panose="020B0604020202020204" pitchFamily="34" charset="0"/>
                        </a:rPr>
                        <a:t>Justificación</a:t>
                      </a:r>
                    </a:p>
                  </a:txBody>
                  <a:tcPr/>
                </a:tc>
                <a:extLst>
                  <a:ext uri="{0D108BD9-81ED-4DB2-BD59-A6C34878D82A}">
                    <a16:rowId xmlns:a16="http://schemas.microsoft.com/office/drawing/2014/main" val="3396920414"/>
                  </a:ext>
                </a:extLst>
              </a:tr>
              <a:tr h="1510344">
                <a:tc rowSpan="4">
                  <a:txBody>
                    <a:bodyPr/>
                    <a:lstStyle/>
                    <a:p>
                      <a:pPr algn="just"/>
                      <a:r>
                        <a:rPr lang="es-CL" sz="1400" dirty="0">
                          <a:latin typeface="Arial" panose="020B0604020202020204" pitchFamily="34" charset="0"/>
                          <a:cs typeface="Arial" panose="020B0604020202020204" pitchFamily="34" charset="0"/>
                        </a:rPr>
                        <a:t>Gestión Pedagógica</a:t>
                      </a:r>
                    </a:p>
                  </a:txBody>
                  <a:tcPr/>
                </a:tc>
                <a:tc rowSpan="4">
                  <a:txBody>
                    <a:bodyPr/>
                    <a:lstStyle/>
                    <a:p>
                      <a:pPr algn="just"/>
                      <a:r>
                        <a:rPr lang="es-ES" sz="1400" dirty="0">
                          <a:latin typeface="Arial" panose="020B0604020202020204" pitchFamily="34" charset="0"/>
                          <a:cs typeface="Arial" panose="020B0604020202020204" pitchFamily="34" charset="0"/>
                        </a:rPr>
                        <a:t>Implementar un sistema de acompañamiento, monitoreo y reflexión de los procesos académicos para la toma de decisiones de manera permanente,  que apunte a</a:t>
                      </a:r>
                    </a:p>
                    <a:p>
                      <a:pPr algn="just"/>
                      <a:r>
                        <a:rPr lang="es-ES" sz="1400" dirty="0">
                          <a:latin typeface="Arial" panose="020B0604020202020204" pitchFamily="34" charset="0"/>
                          <a:cs typeface="Arial" panose="020B0604020202020204" pitchFamily="34" charset="0"/>
                        </a:rPr>
                        <a:t>la recuperación de los aprendizajes, a través de un plan de gestión pedagógica y apoyo en el área socioemocional de los estudiantes para asegurar así una trayectoria escolar exitosa e integral.</a:t>
                      </a:r>
                      <a:endParaRPr lang="es-CL" sz="1400" dirty="0">
                        <a:latin typeface="Arial" panose="020B0604020202020204" pitchFamily="34" charset="0"/>
                        <a:cs typeface="Arial" panose="020B0604020202020204" pitchFamily="34" charset="0"/>
                      </a:endParaRPr>
                    </a:p>
                  </a:txBody>
                  <a:tcPr/>
                </a:tc>
                <a:tc>
                  <a:txBody>
                    <a:bodyPr/>
                    <a:lstStyle/>
                    <a:p>
                      <a:pPr algn="just"/>
                      <a:r>
                        <a:rPr lang="es-CL" sz="1400" dirty="0">
                          <a:latin typeface="Arial" panose="020B0604020202020204" pitchFamily="34" charset="0"/>
                          <a:cs typeface="Arial" panose="020B0604020202020204" pitchFamily="34" charset="0"/>
                        </a:rPr>
                        <a:t>1.- Proyecto Curricular</a:t>
                      </a:r>
                    </a:p>
                  </a:txBody>
                  <a:tcPr/>
                </a:tc>
                <a:tc>
                  <a:txBody>
                    <a:bodyPr/>
                    <a:lstStyle/>
                    <a:p>
                      <a:pPr algn="just"/>
                      <a:r>
                        <a:rPr lang="es-MX" sz="1400" dirty="0">
                          <a:latin typeface="Arial" panose="020B0604020202020204" pitchFamily="34" charset="0"/>
                          <a:cs typeface="Arial" panose="020B0604020202020204" pitchFamily="34" charset="0"/>
                        </a:rPr>
                        <a:t>Implementación</a:t>
                      </a:r>
                    </a:p>
                    <a:p>
                      <a:pPr algn="just"/>
                      <a:r>
                        <a:rPr lang="es-MX" sz="1400" dirty="0">
                          <a:latin typeface="Arial" panose="020B0604020202020204" pitchFamily="34" charset="0"/>
                          <a:cs typeface="Arial" panose="020B0604020202020204" pitchFamily="34" charset="0"/>
                        </a:rPr>
                        <a:t>avanzada (75%</a:t>
                      </a:r>
                    </a:p>
                    <a:p>
                      <a:pPr algn="just"/>
                      <a:r>
                        <a:rPr lang="es-MX" sz="1400" dirty="0">
                          <a:latin typeface="Arial" panose="020B0604020202020204" pitchFamily="34" charset="0"/>
                          <a:cs typeface="Arial" panose="020B0604020202020204" pitchFamily="34" charset="0"/>
                        </a:rPr>
                        <a:t>a 99%)</a:t>
                      </a:r>
                    </a:p>
                    <a:p>
                      <a:pPr algn="just"/>
                      <a:endParaRPr lang="es-MX" sz="1400" dirty="0">
                        <a:latin typeface="Arial" panose="020B0604020202020204" pitchFamily="34" charset="0"/>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400" dirty="0">
                          <a:latin typeface="Arial" panose="020B0604020202020204" pitchFamily="34" charset="0"/>
                          <a:cs typeface="Arial" panose="020B0604020202020204" pitchFamily="34" charset="0"/>
                        </a:rPr>
                        <a:t>El nivel de implementación está dentro</a:t>
                      </a:r>
                      <a:r>
                        <a:rPr lang="es-ES" sz="1400" baseline="0" dirty="0">
                          <a:latin typeface="Arial" panose="020B0604020202020204" pitchFamily="34" charset="0"/>
                          <a:cs typeface="Arial" panose="020B0604020202020204" pitchFamily="34" charset="0"/>
                        </a:rPr>
                        <a:t> del curso adecuado en relación a las fechas programadas</a:t>
                      </a:r>
                      <a:endParaRPr lang="es-CL" sz="1400" dirty="0">
                        <a:latin typeface="Arial" panose="020B0604020202020204" pitchFamily="34" charset="0"/>
                        <a:cs typeface="Arial" panose="020B0604020202020204" pitchFamily="34" charset="0"/>
                      </a:endParaRPr>
                    </a:p>
                    <a:p>
                      <a:pPr algn="just"/>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06496478"/>
                  </a:ext>
                </a:extLst>
              </a:tr>
              <a:tr h="810374">
                <a:tc vMerge="1">
                  <a:txBody>
                    <a:bodyPr/>
                    <a:lstStyle/>
                    <a:p>
                      <a:endParaRPr lang="es-CL" dirty="0"/>
                    </a:p>
                  </a:txBody>
                  <a:tcPr/>
                </a:tc>
                <a:tc vMerge="1">
                  <a:txBody>
                    <a:bodyPr/>
                    <a:lstStyle/>
                    <a:p>
                      <a:endParaRPr lang="es-CL" dirty="0"/>
                    </a:p>
                  </a:txBody>
                  <a:tcPr/>
                </a:tc>
                <a:tc>
                  <a:txBody>
                    <a:bodyPr/>
                    <a:lstStyle/>
                    <a:p>
                      <a:pPr algn="just"/>
                      <a:r>
                        <a:rPr lang="es-ES" sz="1400" dirty="0">
                          <a:latin typeface="Arial" panose="020B0604020202020204" pitchFamily="34" charset="0"/>
                          <a:cs typeface="Arial" panose="020B0604020202020204" pitchFamily="34" charset="0"/>
                        </a:rPr>
                        <a:t>2. Plan de Transición y /o Articulación KINDER A 1° BÁSICO / 4° A 5° BÁSICO</a:t>
                      </a:r>
                      <a:endParaRPr lang="es-CL" sz="1400" dirty="0">
                        <a:latin typeface="Arial" panose="020B0604020202020204" pitchFamily="34" charset="0"/>
                        <a:cs typeface="Arial" panose="020B0604020202020204" pitchFamily="34" charset="0"/>
                      </a:endParaRPr>
                    </a:p>
                  </a:txBody>
                  <a:tcPr/>
                </a:tc>
                <a:tc>
                  <a:txBody>
                    <a:bodyPr/>
                    <a:lstStyle/>
                    <a:p>
                      <a:pPr algn="just"/>
                      <a:r>
                        <a:rPr lang="es-ES" sz="1400" dirty="0"/>
                        <a:t>Implementado</a:t>
                      </a:r>
                    </a:p>
                    <a:p>
                      <a:pPr algn="just"/>
                      <a:r>
                        <a:rPr lang="es-ES" sz="1400" dirty="0"/>
                        <a:t>100%</a:t>
                      </a:r>
                      <a:endParaRPr lang="es-CL" sz="1400" dirty="0"/>
                    </a:p>
                  </a:txBody>
                  <a:tcPr/>
                </a:tc>
                <a:tc>
                  <a:txBody>
                    <a:bodyPr/>
                    <a:lstStyle/>
                    <a:p>
                      <a:pPr algn="just"/>
                      <a:endParaRPr lang="es-CL"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48897283"/>
                  </a:ext>
                </a:extLst>
              </a:tr>
              <a:tr h="1103713">
                <a:tc vMerge="1">
                  <a:txBody>
                    <a:bodyPr/>
                    <a:lstStyle/>
                    <a:p>
                      <a:endParaRPr lang="es-CL" dirty="0"/>
                    </a:p>
                  </a:txBody>
                  <a:tcPr/>
                </a:tc>
                <a:tc vMerge="1">
                  <a:txBody>
                    <a:bodyPr/>
                    <a:lstStyle/>
                    <a:p>
                      <a:endParaRPr lang="es-CL" dirty="0"/>
                    </a:p>
                  </a:txBody>
                  <a:tcPr/>
                </a:tc>
                <a:tc>
                  <a:txBody>
                    <a:bodyPr/>
                    <a:lstStyle/>
                    <a:p>
                      <a:pPr algn="just"/>
                      <a:r>
                        <a:rPr lang="es-ES" sz="1400" dirty="0">
                          <a:latin typeface="Arial" panose="020B0604020202020204" pitchFamily="34" charset="0"/>
                          <a:cs typeface="Arial" panose="020B0604020202020204" pitchFamily="34" charset="0"/>
                        </a:rPr>
                        <a:t>3.</a:t>
                      </a:r>
                      <a:r>
                        <a:rPr lang="es-ES" sz="1400" baseline="0" dirty="0">
                          <a:latin typeface="Arial" panose="020B0604020202020204" pitchFamily="34" charset="0"/>
                          <a:cs typeface="Arial" panose="020B0604020202020204" pitchFamily="34" charset="0"/>
                        </a:rPr>
                        <a:t> Sistema de Monitoreo y Evaluación</a:t>
                      </a:r>
                    </a:p>
                    <a:p>
                      <a:pPr algn="just"/>
                      <a:endParaRPr lang="es-ES" sz="1400" baseline="0" dirty="0">
                        <a:latin typeface="Arial" panose="020B0604020202020204" pitchFamily="34" charset="0"/>
                        <a:cs typeface="Arial" panose="020B0604020202020204" pitchFamily="34" charset="0"/>
                      </a:endParaRPr>
                    </a:p>
                    <a:p>
                      <a:pPr algn="just"/>
                      <a:endParaRPr lang="es-ES" sz="1400" baseline="0" dirty="0">
                        <a:latin typeface="Arial" panose="020B0604020202020204" pitchFamily="34" charset="0"/>
                        <a:cs typeface="Arial" panose="020B0604020202020204" pitchFamily="34" charset="0"/>
                      </a:endParaRPr>
                    </a:p>
                    <a:p>
                      <a:pPr algn="just"/>
                      <a:endParaRPr lang="es-CL" sz="1400" dirty="0">
                        <a:latin typeface="Arial" panose="020B0604020202020204" pitchFamily="34" charset="0"/>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400" dirty="0"/>
                        <a:t>Implementado</a:t>
                      </a:r>
                    </a:p>
                    <a:p>
                      <a:pPr marL="0" marR="0" indent="0" algn="just" defTabSz="914400" rtl="0" eaLnBrk="1" fontAlgn="auto" latinLnBrk="0" hangingPunct="1">
                        <a:lnSpc>
                          <a:spcPct val="100000"/>
                        </a:lnSpc>
                        <a:spcBef>
                          <a:spcPts val="0"/>
                        </a:spcBef>
                        <a:spcAft>
                          <a:spcPts val="0"/>
                        </a:spcAft>
                        <a:buClrTx/>
                        <a:buSzTx/>
                        <a:buFontTx/>
                        <a:buNone/>
                        <a:tabLst/>
                        <a:defRPr/>
                      </a:pPr>
                      <a:r>
                        <a:rPr lang="es-ES" sz="1400" dirty="0"/>
                        <a:t>100%</a:t>
                      </a:r>
                      <a:endParaRPr lang="es-CL" sz="1400" dirty="0"/>
                    </a:p>
                    <a:p>
                      <a:pPr algn="just"/>
                      <a:endParaRPr lang="es-ES" sz="1400" dirty="0">
                        <a:latin typeface="Arial" panose="020B0604020202020204" pitchFamily="34" charset="0"/>
                        <a:cs typeface="Arial" panose="020B0604020202020204" pitchFamily="34" charset="0"/>
                      </a:endParaRPr>
                    </a:p>
                    <a:p>
                      <a:pPr algn="just"/>
                      <a:endParaRPr lang="es-CL" sz="1400" dirty="0">
                        <a:latin typeface="Arial" panose="020B0604020202020204" pitchFamily="34" charset="0"/>
                        <a:cs typeface="Arial" panose="020B0604020202020204" pitchFamily="34" charset="0"/>
                      </a:endParaRPr>
                    </a:p>
                  </a:txBody>
                  <a:tcPr/>
                </a:tc>
                <a:tc>
                  <a:txBody>
                    <a:bodyPr/>
                    <a:lstStyle/>
                    <a:p>
                      <a:pPr algn="just"/>
                      <a:endParaRPr lang="es-CL"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77645409"/>
                  </a:ext>
                </a:extLst>
              </a:tr>
              <a:tr h="922620">
                <a:tc vMerge="1">
                  <a:txBody>
                    <a:bodyPr/>
                    <a:lstStyle/>
                    <a:p>
                      <a:endParaRPr lang="es-CL"/>
                    </a:p>
                  </a:txBody>
                  <a:tcPr/>
                </a:tc>
                <a:tc vMerge="1">
                  <a:txBody>
                    <a:bodyPr/>
                    <a:lstStyle/>
                    <a:p>
                      <a:endParaRPr lang="es-CL"/>
                    </a:p>
                  </a:txBody>
                  <a:tcPr/>
                </a:tc>
                <a:tc>
                  <a:txBody>
                    <a:bodyPr/>
                    <a:lstStyle/>
                    <a:p>
                      <a:pPr algn="just"/>
                      <a:r>
                        <a:rPr lang="es-CL" sz="1400" dirty="0">
                          <a:latin typeface="Arial" panose="020B0604020202020204" pitchFamily="34" charset="0"/>
                          <a:cs typeface="Arial" panose="020B0604020202020204" pitchFamily="34" charset="0"/>
                        </a:rPr>
                        <a:t>4.Acompañamiento docente</a:t>
                      </a:r>
                    </a:p>
                  </a:txBody>
                  <a:tcPr/>
                </a:tc>
                <a:tc>
                  <a:txBody>
                    <a:bodyPr/>
                    <a:lstStyle/>
                    <a:p>
                      <a:pPr algn="just"/>
                      <a:r>
                        <a:rPr lang="es-CL" sz="1400" dirty="0">
                          <a:latin typeface="Arial" panose="020B0604020202020204" pitchFamily="34" charset="0"/>
                          <a:cs typeface="Arial" panose="020B0604020202020204" pitchFamily="34" charset="0"/>
                        </a:rPr>
                        <a:t>Implementado</a:t>
                      </a:r>
                    </a:p>
                    <a:p>
                      <a:pPr algn="just"/>
                      <a:r>
                        <a:rPr lang="es-CL" sz="1400" dirty="0">
                          <a:latin typeface="Arial" panose="020B0604020202020204" pitchFamily="34" charset="0"/>
                          <a:cs typeface="Arial" panose="020B0604020202020204" pitchFamily="34" charset="0"/>
                        </a:rPr>
                        <a:t>(100%)</a:t>
                      </a:r>
                    </a:p>
                  </a:txBody>
                  <a:tcPr/>
                </a:tc>
                <a:tc>
                  <a:txBody>
                    <a:bodyPr/>
                    <a:lstStyle/>
                    <a:p>
                      <a:pPr algn="just"/>
                      <a:endParaRPr lang="es-CL"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75311757"/>
                  </a:ext>
                </a:extLst>
              </a:tr>
            </a:tbl>
          </a:graphicData>
        </a:graphic>
      </p:graphicFrame>
    </p:spTree>
    <p:extLst>
      <p:ext uri="{BB962C8B-B14F-4D97-AF65-F5344CB8AC3E}">
        <p14:creationId xmlns:p14="http://schemas.microsoft.com/office/powerpoint/2010/main" val="31065825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338554"/>
          </a:xfrm>
          <a:prstGeom prst="rect">
            <a:avLst/>
          </a:prstGeom>
          <a:noFill/>
        </p:spPr>
        <p:txBody>
          <a:bodyPr wrap="square" rtlCol="0">
            <a:spAutoFit/>
          </a:bodyPr>
          <a:lstStyle/>
          <a:p>
            <a:r>
              <a:rPr lang="es-CL" sz="1600" b="1" dirty="0">
                <a:solidFill>
                  <a:schemeClr val="accent1">
                    <a:lumMod val="50000"/>
                  </a:schemeClr>
                </a:solidFill>
                <a:latin typeface="Aldhabi" panose="01000000000000000000" pitchFamily="2" charset="-78"/>
                <a:cs typeface="Aldhabi" panose="01000000000000000000" pitchFamily="2" charset="-78"/>
              </a:rPr>
              <a:t>DIRECCIÓN</a:t>
            </a:r>
          </a:p>
        </p:txBody>
      </p:sp>
      <p:graphicFrame>
        <p:nvGraphicFramePr>
          <p:cNvPr id="2" name="Tabla 6">
            <a:extLst>
              <a:ext uri="{FF2B5EF4-FFF2-40B4-BE49-F238E27FC236}">
                <a16:creationId xmlns:a16="http://schemas.microsoft.com/office/drawing/2014/main" id="{3F77A2FC-A8B5-419F-94C7-6AFB542B0DD0}"/>
              </a:ext>
            </a:extLst>
          </p:cNvPr>
          <p:cNvGraphicFramePr>
            <a:graphicFrameLocks noGrp="1"/>
          </p:cNvGraphicFramePr>
          <p:nvPr>
            <p:extLst>
              <p:ext uri="{D42A27DB-BD31-4B8C-83A1-F6EECF244321}">
                <p14:modId xmlns:p14="http://schemas.microsoft.com/office/powerpoint/2010/main" val="616748019"/>
              </p:ext>
            </p:extLst>
          </p:nvPr>
        </p:nvGraphicFramePr>
        <p:xfrm>
          <a:off x="408321" y="70874"/>
          <a:ext cx="10434843" cy="5795814"/>
        </p:xfrm>
        <a:graphic>
          <a:graphicData uri="http://schemas.openxmlformats.org/drawingml/2006/table">
            <a:tbl>
              <a:tblPr firstRow="1" bandRow="1">
                <a:tableStyleId>{5C22544A-7EE6-4342-B048-85BDC9FD1C3A}</a:tableStyleId>
              </a:tblPr>
              <a:tblGrid>
                <a:gridCol w="1343567">
                  <a:extLst>
                    <a:ext uri="{9D8B030D-6E8A-4147-A177-3AD203B41FA5}">
                      <a16:colId xmlns:a16="http://schemas.microsoft.com/office/drawing/2014/main" val="2163652378"/>
                    </a:ext>
                  </a:extLst>
                </a:gridCol>
                <a:gridCol w="3102123">
                  <a:extLst>
                    <a:ext uri="{9D8B030D-6E8A-4147-A177-3AD203B41FA5}">
                      <a16:colId xmlns:a16="http://schemas.microsoft.com/office/drawing/2014/main" val="2425467634"/>
                    </a:ext>
                  </a:extLst>
                </a:gridCol>
                <a:gridCol w="2204815">
                  <a:extLst>
                    <a:ext uri="{9D8B030D-6E8A-4147-A177-3AD203B41FA5}">
                      <a16:colId xmlns:a16="http://schemas.microsoft.com/office/drawing/2014/main" val="1275998232"/>
                    </a:ext>
                  </a:extLst>
                </a:gridCol>
                <a:gridCol w="1768980">
                  <a:extLst>
                    <a:ext uri="{9D8B030D-6E8A-4147-A177-3AD203B41FA5}">
                      <a16:colId xmlns:a16="http://schemas.microsoft.com/office/drawing/2014/main" val="1690336015"/>
                    </a:ext>
                  </a:extLst>
                </a:gridCol>
                <a:gridCol w="2015358">
                  <a:extLst>
                    <a:ext uri="{9D8B030D-6E8A-4147-A177-3AD203B41FA5}">
                      <a16:colId xmlns:a16="http://schemas.microsoft.com/office/drawing/2014/main" val="1220590226"/>
                    </a:ext>
                  </a:extLst>
                </a:gridCol>
              </a:tblGrid>
              <a:tr h="679133">
                <a:tc>
                  <a:txBody>
                    <a:bodyPr/>
                    <a:lstStyle/>
                    <a:p>
                      <a:pPr algn="just"/>
                      <a:r>
                        <a:rPr lang="es-CL" sz="1400" dirty="0">
                          <a:latin typeface="Arial" panose="020B0604020202020204" pitchFamily="34" charset="0"/>
                          <a:cs typeface="Arial" panose="020B0604020202020204" pitchFamily="34" charset="0"/>
                        </a:rPr>
                        <a:t>Dimensión:</a:t>
                      </a:r>
                    </a:p>
                  </a:txBody>
                  <a:tcPr/>
                </a:tc>
                <a:tc>
                  <a:txBody>
                    <a:bodyPr/>
                    <a:lstStyle/>
                    <a:p>
                      <a:pPr algn="just"/>
                      <a:r>
                        <a:rPr lang="es-CL" sz="1400" dirty="0">
                          <a:latin typeface="Arial" panose="020B0604020202020204" pitchFamily="34" charset="0"/>
                          <a:cs typeface="Arial" panose="020B0604020202020204" pitchFamily="34" charset="0"/>
                        </a:rPr>
                        <a:t>Objetivo Estratégico</a:t>
                      </a:r>
                    </a:p>
                  </a:txBody>
                  <a:tcPr/>
                </a:tc>
                <a:tc>
                  <a:txBody>
                    <a:bodyPr/>
                    <a:lstStyle/>
                    <a:p>
                      <a:pPr algn="just"/>
                      <a:r>
                        <a:rPr lang="es-CL" sz="1400" dirty="0">
                          <a:latin typeface="Arial" panose="020B0604020202020204" pitchFamily="34" charset="0"/>
                          <a:cs typeface="Arial" panose="020B0604020202020204" pitchFamily="34" charset="0"/>
                        </a:rPr>
                        <a:t>Nombre de la acción</a:t>
                      </a:r>
                    </a:p>
                  </a:txBody>
                  <a:tcPr/>
                </a:tc>
                <a:tc>
                  <a:txBody>
                    <a:bodyPr/>
                    <a:lstStyle/>
                    <a:p>
                      <a:pPr algn="just"/>
                      <a:r>
                        <a:rPr lang="es-MX" sz="1400" dirty="0">
                          <a:latin typeface="Arial" panose="020B0604020202020204" pitchFamily="34" charset="0"/>
                          <a:cs typeface="Arial" panose="020B0604020202020204" pitchFamily="34" charset="0"/>
                        </a:rPr>
                        <a:t>Nivel de</a:t>
                      </a:r>
                    </a:p>
                    <a:p>
                      <a:pPr algn="just"/>
                      <a:r>
                        <a:rPr lang="es-MX" sz="1400" dirty="0">
                          <a:latin typeface="Arial" panose="020B0604020202020204" pitchFamily="34" charset="0"/>
                          <a:cs typeface="Arial" panose="020B0604020202020204" pitchFamily="34" charset="0"/>
                        </a:rPr>
                        <a:t>ejecución final</a:t>
                      </a:r>
                    </a:p>
                  </a:txBody>
                  <a:tcPr/>
                </a:tc>
                <a:tc>
                  <a:txBody>
                    <a:bodyPr/>
                    <a:lstStyle/>
                    <a:p>
                      <a:pPr algn="just"/>
                      <a:r>
                        <a:rPr lang="es-CL" sz="1400" dirty="0">
                          <a:latin typeface="Arial" panose="020B0604020202020204" pitchFamily="34" charset="0"/>
                          <a:cs typeface="Arial" panose="020B0604020202020204" pitchFamily="34" charset="0"/>
                        </a:rPr>
                        <a:t>Justificación</a:t>
                      </a:r>
                    </a:p>
                  </a:txBody>
                  <a:tcPr/>
                </a:tc>
                <a:extLst>
                  <a:ext uri="{0D108BD9-81ED-4DB2-BD59-A6C34878D82A}">
                    <a16:rowId xmlns:a16="http://schemas.microsoft.com/office/drawing/2014/main" val="3396920414"/>
                  </a:ext>
                </a:extLst>
              </a:tr>
              <a:tr h="899522">
                <a:tc rowSpan="4">
                  <a:txBody>
                    <a:bodyPr/>
                    <a:lstStyle/>
                    <a:p>
                      <a:pPr algn="just"/>
                      <a:r>
                        <a:rPr lang="es-CL" sz="1400" dirty="0">
                          <a:latin typeface="Arial" panose="020B0604020202020204" pitchFamily="34" charset="0"/>
                          <a:cs typeface="Arial" panose="020B0604020202020204" pitchFamily="34" charset="0"/>
                        </a:rPr>
                        <a:t>Gestión Pedagógica</a:t>
                      </a:r>
                    </a:p>
                  </a:txBody>
                  <a:tcPr/>
                </a:tc>
                <a:tc rowSpan="4">
                  <a:txBody>
                    <a:bodyPr/>
                    <a:lstStyle/>
                    <a:p>
                      <a:pPr algn="just"/>
                      <a:r>
                        <a:rPr lang="es-ES" sz="1400" dirty="0">
                          <a:latin typeface="Arial" panose="020B0604020202020204" pitchFamily="34" charset="0"/>
                          <a:cs typeface="Arial" panose="020B0604020202020204" pitchFamily="34" charset="0"/>
                        </a:rPr>
                        <a:t>Implementar un sistema de acompañamiento, monitoreo y reflexión de los procesos académicos para la toma de decisiones de manera permanente,  que apunte a</a:t>
                      </a:r>
                    </a:p>
                    <a:p>
                      <a:pPr algn="just"/>
                      <a:r>
                        <a:rPr lang="es-ES" sz="1400" dirty="0">
                          <a:latin typeface="Arial" panose="020B0604020202020204" pitchFamily="34" charset="0"/>
                          <a:cs typeface="Arial" panose="020B0604020202020204" pitchFamily="34" charset="0"/>
                        </a:rPr>
                        <a:t>la recuperación de los aprendizajes, a través de un plan de gestión pedagógica y apoyo en el área socioemocional de los estudiantes para asegurar así una trayectoria escolar exitosa e integral.</a:t>
                      </a:r>
                      <a:endParaRPr lang="es-CL" sz="1400" dirty="0">
                        <a:latin typeface="Arial" panose="020B0604020202020204" pitchFamily="34" charset="0"/>
                        <a:cs typeface="Arial" panose="020B0604020202020204" pitchFamily="34" charset="0"/>
                      </a:endParaRPr>
                    </a:p>
                    <a:p>
                      <a:pPr algn="just"/>
                      <a:endParaRPr lang="es-CL" sz="1400" dirty="0">
                        <a:latin typeface="Arial" panose="020B0604020202020204" pitchFamily="34" charset="0"/>
                        <a:cs typeface="Arial" panose="020B0604020202020204" pitchFamily="34" charset="0"/>
                      </a:endParaRPr>
                    </a:p>
                  </a:txBody>
                  <a:tcPr/>
                </a:tc>
                <a:tc>
                  <a:txBody>
                    <a:bodyPr/>
                    <a:lstStyle/>
                    <a:p>
                      <a:pPr algn="just"/>
                      <a:r>
                        <a:rPr lang="es-ES" sz="1400" dirty="0">
                          <a:latin typeface="Arial" panose="020B0604020202020204" pitchFamily="34" charset="0"/>
                          <a:cs typeface="Arial" panose="020B0604020202020204" pitchFamily="34" charset="0"/>
                        </a:rPr>
                        <a:t>5.Plan de fomento a la lectura</a:t>
                      </a:r>
                    </a:p>
                    <a:p>
                      <a:pPr algn="just"/>
                      <a:endParaRPr lang="es-ES" sz="1400" dirty="0">
                        <a:latin typeface="Arial" panose="020B0604020202020204" pitchFamily="34" charset="0"/>
                        <a:cs typeface="Arial" panose="020B0604020202020204" pitchFamily="34" charset="0"/>
                      </a:endParaRPr>
                    </a:p>
                    <a:p>
                      <a:pPr algn="just"/>
                      <a:endParaRPr lang="es-ES" sz="1400" dirty="0">
                        <a:latin typeface="Arial" panose="020B0604020202020204" pitchFamily="34" charset="0"/>
                        <a:cs typeface="Arial" panose="020B0604020202020204" pitchFamily="34" charset="0"/>
                      </a:endParaRPr>
                    </a:p>
                  </a:txBody>
                  <a:tcPr/>
                </a:tc>
                <a:tc>
                  <a:txBody>
                    <a:bodyPr/>
                    <a:lstStyle/>
                    <a:p>
                      <a:pPr algn="just"/>
                      <a:r>
                        <a:rPr lang="es-CL" sz="1400" dirty="0">
                          <a:latin typeface="Arial" panose="020B0604020202020204" pitchFamily="34" charset="0"/>
                          <a:cs typeface="Arial" panose="020B0604020202020204" pitchFamily="34" charset="0"/>
                        </a:rPr>
                        <a:t>Implementado</a:t>
                      </a:r>
                    </a:p>
                    <a:p>
                      <a:pPr algn="just"/>
                      <a:r>
                        <a:rPr lang="es-CL" sz="1400" dirty="0">
                          <a:latin typeface="Arial" panose="020B0604020202020204" pitchFamily="34" charset="0"/>
                          <a:cs typeface="Arial" panose="020B0604020202020204" pitchFamily="34" charset="0"/>
                        </a:rPr>
                        <a:t>(100%)</a:t>
                      </a:r>
                    </a:p>
                  </a:txBody>
                  <a:tcPr/>
                </a:tc>
                <a:tc>
                  <a:txBody>
                    <a:bodyPr/>
                    <a:lstStyle/>
                    <a:p>
                      <a:pPr algn="just"/>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06496478"/>
                  </a:ext>
                </a:extLst>
              </a:tr>
              <a:tr h="899522">
                <a:tc vMerge="1">
                  <a:txBody>
                    <a:bodyPr/>
                    <a:lstStyle/>
                    <a:p>
                      <a:endParaRPr lang="es-CL" dirty="0"/>
                    </a:p>
                  </a:txBody>
                  <a:tcPr/>
                </a:tc>
                <a:tc vMerge="1">
                  <a:txBody>
                    <a:bodyPr/>
                    <a:lstStyle/>
                    <a:p>
                      <a:endParaRPr lang="es-CL" dirty="0"/>
                    </a:p>
                  </a:txBody>
                  <a:tcPr/>
                </a:tc>
                <a:tc>
                  <a:txBody>
                    <a:bodyPr/>
                    <a:lstStyle/>
                    <a:p>
                      <a:r>
                        <a:rPr lang="es-ES" sz="1400" dirty="0">
                          <a:latin typeface="Arial" panose="020B0604020202020204" pitchFamily="34" charset="0"/>
                          <a:cs typeface="Arial" panose="020B0604020202020204" pitchFamily="34" charset="0"/>
                        </a:rPr>
                        <a:t>6. Sistema de Alerta Temprana</a:t>
                      </a:r>
                      <a:endParaRPr lang="es-CL" sz="1400" dirty="0">
                        <a:latin typeface="Arial" panose="020B0604020202020204" pitchFamily="34" charset="0"/>
                        <a:cs typeface="Arial" panose="020B0604020202020204" pitchFamily="34" charset="0"/>
                      </a:endParaRPr>
                    </a:p>
                  </a:txBody>
                  <a:tcPr/>
                </a:tc>
                <a:tc>
                  <a:txBody>
                    <a:bodyPr/>
                    <a:lstStyle/>
                    <a:p>
                      <a:r>
                        <a:rPr lang="es-ES" sz="1400" dirty="0">
                          <a:latin typeface="Arial" panose="020B0604020202020204" pitchFamily="34" charset="0"/>
                          <a:cs typeface="Arial" panose="020B0604020202020204" pitchFamily="34" charset="0"/>
                        </a:rPr>
                        <a:t>Implementación</a:t>
                      </a:r>
                    </a:p>
                    <a:p>
                      <a:r>
                        <a:rPr lang="es-ES" sz="1400" dirty="0">
                          <a:latin typeface="Arial" panose="020B0604020202020204" pitchFamily="34" charset="0"/>
                          <a:cs typeface="Arial" panose="020B0604020202020204" pitchFamily="34" charset="0"/>
                        </a:rPr>
                        <a:t>avanzada (75%</a:t>
                      </a:r>
                    </a:p>
                    <a:p>
                      <a:r>
                        <a:rPr lang="es-ES" sz="1400" dirty="0">
                          <a:latin typeface="Arial" panose="020B0604020202020204" pitchFamily="34" charset="0"/>
                          <a:cs typeface="Arial" panose="020B0604020202020204" pitchFamily="34" charset="0"/>
                        </a:rPr>
                        <a:t>a 99%)</a:t>
                      </a:r>
                    </a:p>
                    <a:p>
                      <a:endParaRPr lang="es-CL" sz="1400" dirty="0">
                        <a:latin typeface="Arial" panose="020B0604020202020204" pitchFamily="34" charset="0"/>
                        <a:cs typeface="Arial" panose="020B0604020202020204" pitchFamily="34" charset="0"/>
                      </a:endParaRPr>
                    </a:p>
                  </a:txBody>
                  <a:tcPr/>
                </a:tc>
                <a:tc>
                  <a:txBody>
                    <a:bodyPr/>
                    <a:lstStyle/>
                    <a:p>
                      <a:pPr algn="just"/>
                      <a:r>
                        <a:rPr lang="es-ES" sz="1400" dirty="0">
                          <a:latin typeface="Arial" panose="020B0604020202020204" pitchFamily="34" charset="0"/>
                          <a:cs typeface="Arial" panose="020B0604020202020204" pitchFamily="34" charset="0"/>
                        </a:rPr>
                        <a:t>El nivel de implementación está dentro</a:t>
                      </a:r>
                      <a:r>
                        <a:rPr lang="es-ES" sz="1400" baseline="0" dirty="0">
                          <a:latin typeface="Arial" panose="020B0604020202020204" pitchFamily="34" charset="0"/>
                          <a:cs typeface="Arial" panose="020B0604020202020204" pitchFamily="34" charset="0"/>
                        </a:rPr>
                        <a:t> del curso adecuado en relación a las fechas programadas</a:t>
                      </a:r>
                      <a:endParaRPr lang="es-CL"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48897283"/>
                  </a:ext>
                </a:extLst>
              </a:tr>
              <a:tr h="1428601">
                <a:tc vMerge="1">
                  <a:txBody>
                    <a:bodyPr/>
                    <a:lstStyle/>
                    <a:p>
                      <a:endParaRPr lang="es-CL"/>
                    </a:p>
                  </a:txBody>
                  <a:tcPr/>
                </a:tc>
                <a:tc vMerge="1">
                  <a:txBody>
                    <a:bodyPr/>
                    <a:lstStyle/>
                    <a:p>
                      <a:endParaRPr lang="es-CL"/>
                    </a:p>
                  </a:txBody>
                  <a:tcPr/>
                </a:tc>
                <a:tc>
                  <a:txBody>
                    <a:bodyPr/>
                    <a:lstStyle/>
                    <a:p>
                      <a:r>
                        <a:rPr lang="es-ES" sz="1400" dirty="0">
                          <a:latin typeface="Arial" panose="020B0604020202020204" pitchFamily="34" charset="0"/>
                          <a:cs typeface="Arial" panose="020B0604020202020204" pitchFamily="34" charset="0"/>
                        </a:rPr>
                        <a:t>7. Academias ACLE</a:t>
                      </a:r>
                    </a:p>
                    <a:p>
                      <a:endParaRPr lang="es-ES" sz="1400" dirty="0">
                        <a:latin typeface="Arial" panose="020B0604020202020204" pitchFamily="34" charset="0"/>
                        <a:cs typeface="Arial" panose="020B0604020202020204" pitchFamily="34" charset="0"/>
                      </a:endParaRPr>
                    </a:p>
                  </a:txBody>
                  <a:tcPr/>
                </a:tc>
                <a:tc>
                  <a:txBody>
                    <a:bodyPr/>
                    <a:lstStyle/>
                    <a:p>
                      <a:r>
                        <a:rPr lang="es-ES" sz="1400" dirty="0">
                          <a:latin typeface="Arial" panose="020B0604020202020204" pitchFamily="34" charset="0"/>
                          <a:cs typeface="Arial" panose="020B0604020202020204" pitchFamily="34" charset="0"/>
                        </a:rPr>
                        <a:t>Implementación</a:t>
                      </a:r>
                    </a:p>
                    <a:p>
                      <a:r>
                        <a:rPr lang="es-ES" sz="1400" dirty="0">
                          <a:latin typeface="Arial" panose="020B0604020202020204" pitchFamily="34" charset="0"/>
                          <a:cs typeface="Arial" panose="020B0604020202020204" pitchFamily="34" charset="0"/>
                        </a:rPr>
                        <a:t>avanzada (75%</a:t>
                      </a:r>
                    </a:p>
                    <a:p>
                      <a:r>
                        <a:rPr lang="es-ES" sz="1400" dirty="0">
                          <a:latin typeface="Arial" panose="020B0604020202020204" pitchFamily="34" charset="0"/>
                          <a:cs typeface="Arial" panose="020B0604020202020204" pitchFamily="34" charset="0"/>
                        </a:rPr>
                        <a:t>a 99%)</a:t>
                      </a:r>
                    </a:p>
                    <a:p>
                      <a:endParaRPr lang="es-CL" sz="1400" dirty="0">
                        <a:latin typeface="Arial" panose="020B0604020202020204" pitchFamily="34" charset="0"/>
                        <a:cs typeface="Arial" panose="020B0604020202020204" pitchFamily="34" charset="0"/>
                      </a:endParaRPr>
                    </a:p>
                  </a:txBody>
                  <a:tcPr/>
                </a:tc>
                <a:tc>
                  <a:txBody>
                    <a:bodyPr/>
                    <a:lstStyle/>
                    <a:p>
                      <a:r>
                        <a:rPr lang="es-ES" sz="1400" dirty="0">
                          <a:latin typeface="Arial" panose="020B0604020202020204" pitchFamily="34" charset="0"/>
                          <a:cs typeface="Arial" panose="020B0604020202020204" pitchFamily="34" charset="0"/>
                        </a:rPr>
                        <a:t>El nivel de implementación está dentro del curso adecuado en relación a las fechas programadas</a:t>
                      </a:r>
                    </a:p>
                  </a:txBody>
                  <a:tcPr/>
                </a:tc>
                <a:extLst>
                  <a:ext uri="{0D108BD9-81ED-4DB2-BD59-A6C34878D82A}">
                    <a16:rowId xmlns:a16="http://schemas.microsoft.com/office/drawing/2014/main" val="4235049327"/>
                  </a:ext>
                </a:extLst>
              </a:tr>
              <a:tr h="1321471">
                <a:tc vMerge="1">
                  <a:txBody>
                    <a:bodyPr/>
                    <a:lstStyle/>
                    <a:p>
                      <a:endParaRPr lang="es-CL"/>
                    </a:p>
                  </a:txBody>
                  <a:tcPr/>
                </a:tc>
                <a:tc vMerge="1">
                  <a:txBody>
                    <a:bodyPr/>
                    <a:lstStyle/>
                    <a:p>
                      <a:endParaRPr lang="es-CL"/>
                    </a:p>
                  </a:txBody>
                  <a:tcPr/>
                </a:tc>
                <a:tc>
                  <a:txBody>
                    <a:bodyPr/>
                    <a:lstStyle/>
                    <a:p>
                      <a:r>
                        <a:rPr lang="es-CL" sz="1400" dirty="0">
                          <a:latin typeface="Arial" panose="020B0604020202020204" pitchFamily="34" charset="0"/>
                          <a:cs typeface="Arial" panose="020B0604020202020204" pitchFamily="34" charset="0"/>
                        </a:rPr>
                        <a:t>8.Salidas a Terreno</a:t>
                      </a:r>
                    </a:p>
                  </a:txBody>
                  <a:tcPr/>
                </a:tc>
                <a:tc>
                  <a:txBody>
                    <a:bodyPr/>
                    <a:lstStyle/>
                    <a:p>
                      <a:r>
                        <a:rPr lang="es-ES" sz="1400" dirty="0">
                          <a:latin typeface="Arial" panose="020B0604020202020204" pitchFamily="34" charset="0"/>
                          <a:cs typeface="Arial" panose="020B0604020202020204" pitchFamily="34" charset="0"/>
                        </a:rPr>
                        <a:t>Implementación</a:t>
                      </a:r>
                    </a:p>
                    <a:p>
                      <a:r>
                        <a:rPr lang="es-ES" sz="1400" dirty="0">
                          <a:latin typeface="Arial" panose="020B0604020202020204" pitchFamily="34" charset="0"/>
                          <a:cs typeface="Arial" panose="020B0604020202020204" pitchFamily="34" charset="0"/>
                        </a:rPr>
                        <a:t>avanzada (75%</a:t>
                      </a:r>
                    </a:p>
                    <a:p>
                      <a:r>
                        <a:rPr lang="es-ES" sz="1400" dirty="0">
                          <a:latin typeface="Arial" panose="020B0604020202020204" pitchFamily="34" charset="0"/>
                          <a:cs typeface="Arial" panose="020B0604020202020204" pitchFamily="34" charset="0"/>
                        </a:rPr>
                        <a:t>a 99%)</a:t>
                      </a:r>
                    </a:p>
                  </a:txBody>
                  <a:tcPr/>
                </a:tc>
                <a:tc>
                  <a:txBody>
                    <a:bodyPr/>
                    <a:lstStyle/>
                    <a:p>
                      <a:r>
                        <a:rPr lang="es-ES" sz="1400" dirty="0">
                          <a:latin typeface="Arial" panose="020B0604020202020204" pitchFamily="34" charset="0"/>
                          <a:cs typeface="Arial" panose="020B0604020202020204" pitchFamily="34" charset="0"/>
                        </a:rPr>
                        <a:t>El nivel de implementación está dentro del curso adecuado en relación a las fechas programadas</a:t>
                      </a:r>
                    </a:p>
                  </a:txBody>
                  <a:tcPr/>
                </a:tc>
                <a:extLst>
                  <a:ext uri="{0D108BD9-81ED-4DB2-BD59-A6C34878D82A}">
                    <a16:rowId xmlns:a16="http://schemas.microsoft.com/office/drawing/2014/main" val="2049667626"/>
                  </a:ext>
                </a:extLst>
              </a:tr>
            </a:tbl>
          </a:graphicData>
        </a:graphic>
      </p:graphicFrame>
    </p:spTree>
    <p:extLst>
      <p:ext uri="{BB962C8B-B14F-4D97-AF65-F5344CB8AC3E}">
        <p14:creationId xmlns:p14="http://schemas.microsoft.com/office/powerpoint/2010/main" val="32176865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461665"/>
          </a:xfrm>
          <a:prstGeom prst="rect">
            <a:avLst/>
          </a:prstGeom>
          <a:noFill/>
        </p:spPr>
        <p:txBody>
          <a:bodyPr wrap="square" rtlCol="0">
            <a:spAutoFit/>
          </a:bodyPr>
          <a:lstStyle/>
          <a:p>
            <a:r>
              <a:rPr lang="es-CL" sz="2400" b="1" dirty="0">
                <a:solidFill>
                  <a:schemeClr val="accent1">
                    <a:lumMod val="50000"/>
                  </a:schemeClr>
                </a:solidFill>
                <a:latin typeface="Aldhabi" panose="01000000000000000000" pitchFamily="2" charset="-78"/>
                <a:cs typeface="Aldhabi" panose="01000000000000000000" pitchFamily="2" charset="-78"/>
              </a:rPr>
              <a:t>DIRECCIÓN</a:t>
            </a:r>
          </a:p>
        </p:txBody>
      </p:sp>
      <p:graphicFrame>
        <p:nvGraphicFramePr>
          <p:cNvPr id="2" name="Tabla 6">
            <a:extLst>
              <a:ext uri="{FF2B5EF4-FFF2-40B4-BE49-F238E27FC236}">
                <a16:creationId xmlns:a16="http://schemas.microsoft.com/office/drawing/2014/main" id="{3F77A2FC-A8B5-419F-94C7-6AFB542B0DD0}"/>
              </a:ext>
            </a:extLst>
          </p:cNvPr>
          <p:cNvGraphicFramePr>
            <a:graphicFrameLocks noGrp="1"/>
          </p:cNvGraphicFramePr>
          <p:nvPr>
            <p:extLst>
              <p:ext uri="{D42A27DB-BD31-4B8C-83A1-F6EECF244321}">
                <p14:modId xmlns:p14="http://schemas.microsoft.com/office/powerpoint/2010/main" val="2440865586"/>
              </p:ext>
            </p:extLst>
          </p:nvPr>
        </p:nvGraphicFramePr>
        <p:xfrm>
          <a:off x="365592" y="735957"/>
          <a:ext cx="10434843" cy="4645298"/>
        </p:xfrm>
        <a:graphic>
          <a:graphicData uri="http://schemas.openxmlformats.org/drawingml/2006/table">
            <a:tbl>
              <a:tblPr firstRow="1" bandRow="1">
                <a:tableStyleId>{5C22544A-7EE6-4342-B048-85BDC9FD1C3A}</a:tableStyleId>
              </a:tblPr>
              <a:tblGrid>
                <a:gridCol w="1567644">
                  <a:extLst>
                    <a:ext uri="{9D8B030D-6E8A-4147-A177-3AD203B41FA5}">
                      <a16:colId xmlns:a16="http://schemas.microsoft.com/office/drawing/2014/main" val="2163652378"/>
                    </a:ext>
                  </a:extLst>
                </a:gridCol>
                <a:gridCol w="2271163">
                  <a:extLst>
                    <a:ext uri="{9D8B030D-6E8A-4147-A177-3AD203B41FA5}">
                      <a16:colId xmlns:a16="http://schemas.microsoft.com/office/drawing/2014/main" val="2425467634"/>
                    </a:ext>
                  </a:extLst>
                </a:gridCol>
                <a:gridCol w="2336053">
                  <a:extLst>
                    <a:ext uri="{9D8B030D-6E8A-4147-A177-3AD203B41FA5}">
                      <a16:colId xmlns:a16="http://schemas.microsoft.com/office/drawing/2014/main" val="1275998232"/>
                    </a:ext>
                  </a:extLst>
                </a:gridCol>
                <a:gridCol w="1596304">
                  <a:extLst>
                    <a:ext uri="{9D8B030D-6E8A-4147-A177-3AD203B41FA5}">
                      <a16:colId xmlns:a16="http://schemas.microsoft.com/office/drawing/2014/main" val="1690336015"/>
                    </a:ext>
                  </a:extLst>
                </a:gridCol>
                <a:gridCol w="2663679">
                  <a:extLst>
                    <a:ext uri="{9D8B030D-6E8A-4147-A177-3AD203B41FA5}">
                      <a16:colId xmlns:a16="http://schemas.microsoft.com/office/drawing/2014/main" val="1220590226"/>
                    </a:ext>
                  </a:extLst>
                </a:gridCol>
              </a:tblGrid>
              <a:tr h="713378">
                <a:tc>
                  <a:txBody>
                    <a:bodyPr/>
                    <a:lstStyle/>
                    <a:p>
                      <a:pPr algn="just"/>
                      <a:r>
                        <a:rPr lang="es-CL" sz="1400" dirty="0">
                          <a:latin typeface="Arial" panose="020B0604020202020204" pitchFamily="34" charset="0"/>
                          <a:cs typeface="Arial" panose="020B0604020202020204" pitchFamily="34" charset="0"/>
                        </a:rPr>
                        <a:t>Dimensión:</a:t>
                      </a:r>
                    </a:p>
                  </a:txBody>
                  <a:tcPr/>
                </a:tc>
                <a:tc>
                  <a:txBody>
                    <a:bodyPr/>
                    <a:lstStyle/>
                    <a:p>
                      <a:pPr algn="just"/>
                      <a:r>
                        <a:rPr lang="es-CL" sz="1400" dirty="0">
                          <a:latin typeface="Arial" panose="020B0604020202020204" pitchFamily="34" charset="0"/>
                          <a:cs typeface="Arial" panose="020B0604020202020204" pitchFamily="34" charset="0"/>
                        </a:rPr>
                        <a:t>Objetivo Estratégico</a:t>
                      </a:r>
                    </a:p>
                  </a:txBody>
                  <a:tcPr/>
                </a:tc>
                <a:tc>
                  <a:txBody>
                    <a:bodyPr/>
                    <a:lstStyle/>
                    <a:p>
                      <a:pPr algn="just"/>
                      <a:r>
                        <a:rPr lang="es-CL" sz="1400" dirty="0">
                          <a:latin typeface="Arial" panose="020B0604020202020204" pitchFamily="34" charset="0"/>
                          <a:cs typeface="Arial" panose="020B0604020202020204" pitchFamily="34" charset="0"/>
                        </a:rPr>
                        <a:t>Nombre de la acción</a:t>
                      </a:r>
                    </a:p>
                  </a:txBody>
                  <a:tcPr/>
                </a:tc>
                <a:tc>
                  <a:txBody>
                    <a:bodyPr/>
                    <a:lstStyle/>
                    <a:p>
                      <a:pPr algn="just"/>
                      <a:r>
                        <a:rPr lang="es-MX" sz="1400" dirty="0">
                          <a:latin typeface="Arial" panose="020B0604020202020204" pitchFamily="34" charset="0"/>
                          <a:cs typeface="Arial" panose="020B0604020202020204" pitchFamily="34" charset="0"/>
                        </a:rPr>
                        <a:t>Nivel de</a:t>
                      </a:r>
                    </a:p>
                    <a:p>
                      <a:pPr algn="just"/>
                      <a:r>
                        <a:rPr lang="es-MX" sz="1400" dirty="0">
                          <a:latin typeface="Arial" panose="020B0604020202020204" pitchFamily="34" charset="0"/>
                          <a:cs typeface="Arial" panose="020B0604020202020204" pitchFamily="34" charset="0"/>
                        </a:rPr>
                        <a:t>ejecución final</a:t>
                      </a:r>
                    </a:p>
                  </a:txBody>
                  <a:tcPr/>
                </a:tc>
                <a:tc>
                  <a:txBody>
                    <a:bodyPr/>
                    <a:lstStyle/>
                    <a:p>
                      <a:pPr algn="just"/>
                      <a:r>
                        <a:rPr lang="es-CL" sz="1400" dirty="0">
                          <a:latin typeface="Arial" panose="020B0604020202020204" pitchFamily="34" charset="0"/>
                          <a:cs typeface="Arial" panose="020B0604020202020204" pitchFamily="34" charset="0"/>
                        </a:rPr>
                        <a:t>Justificación</a:t>
                      </a:r>
                    </a:p>
                  </a:txBody>
                  <a:tcPr/>
                </a:tc>
                <a:extLst>
                  <a:ext uri="{0D108BD9-81ED-4DB2-BD59-A6C34878D82A}">
                    <a16:rowId xmlns:a16="http://schemas.microsoft.com/office/drawing/2014/main" val="3396920414"/>
                  </a:ext>
                </a:extLst>
              </a:tr>
              <a:tr h="1717726">
                <a:tc rowSpan="2">
                  <a:txBody>
                    <a:bodyPr/>
                    <a:lstStyle/>
                    <a:p>
                      <a:pPr algn="just"/>
                      <a:r>
                        <a:rPr lang="es-CL" sz="1400" dirty="0">
                          <a:latin typeface="Arial" panose="020B0604020202020204" pitchFamily="34" charset="0"/>
                          <a:cs typeface="Arial" panose="020B0604020202020204" pitchFamily="34" charset="0"/>
                        </a:rPr>
                        <a:t>Gestión Pedagógica</a:t>
                      </a:r>
                    </a:p>
                  </a:txBody>
                  <a:tcPr/>
                </a:tc>
                <a:tc rowSpan="2">
                  <a:txBody>
                    <a:bodyPr/>
                    <a:lstStyle/>
                    <a:p>
                      <a:pPr algn="just"/>
                      <a:r>
                        <a:rPr lang="es-ES" sz="1400" dirty="0">
                          <a:latin typeface="Arial" panose="020B0604020202020204" pitchFamily="34" charset="0"/>
                          <a:cs typeface="Arial" panose="020B0604020202020204" pitchFamily="34" charset="0"/>
                        </a:rPr>
                        <a:t>Implementar un sistema de acompañamiento, monitoreo y reflexión de los procesos académicos para la toma de decisiones de manera permanente,  que apunte a</a:t>
                      </a:r>
                    </a:p>
                    <a:p>
                      <a:pPr algn="just"/>
                      <a:r>
                        <a:rPr lang="es-ES" sz="1400" dirty="0">
                          <a:latin typeface="Arial" panose="020B0604020202020204" pitchFamily="34" charset="0"/>
                          <a:cs typeface="Arial" panose="020B0604020202020204" pitchFamily="34" charset="0"/>
                        </a:rPr>
                        <a:t>la recuperación de los aprendizajes, a través de un plan de gestión pedagógica y apoyo en el área socioemocional de los estudiantes para asegurar así una trayectoria escolar exitosa e integral.</a:t>
                      </a:r>
                      <a:endParaRPr lang="es-CL" sz="1400" dirty="0">
                        <a:latin typeface="Arial" panose="020B0604020202020204" pitchFamily="34" charset="0"/>
                        <a:cs typeface="Arial" panose="020B0604020202020204" pitchFamily="34" charset="0"/>
                      </a:endParaRPr>
                    </a:p>
                    <a:p>
                      <a:pPr algn="just"/>
                      <a:endParaRPr lang="es-CL" sz="1400" dirty="0">
                        <a:latin typeface="Arial" panose="020B0604020202020204" pitchFamily="34" charset="0"/>
                        <a:cs typeface="Arial" panose="020B0604020202020204" pitchFamily="34" charset="0"/>
                      </a:endParaRPr>
                    </a:p>
                  </a:txBody>
                  <a:tcPr/>
                </a:tc>
                <a:tc>
                  <a:txBody>
                    <a:bodyPr/>
                    <a:lstStyle/>
                    <a:p>
                      <a:pPr algn="just"/>
                      <a:r>
                        <a:rPr lang="es-CL" sz="1400" dirty="0">
                          <a:latin typeface="Arial" panose="020B0604020202020204" pitchFamily="34" charset="0"/>
                          <a:cs typeface="Arial" panose="020B0604020202020204" pitchFamily="34" charset="0"/>
                        </a:rPr>
                        <a:t>Plan acompañamiento equipo Psicosocial</a:t>
                      </a:r>
                    </a:p>
                  </a:txBody>
                  <a:tcPr/>
                </a:tc>
                <a:tc>
                  <a:txBody>
                    <a:bodyPr/>
                    <a:lstStyle/>
                    <a:p>
                      <a:pPr algn="just"/>
                      <a:r>
                        <a:rPr lang="es-CL" sz="1400" dirty="0">
                          <a:latin typeface="Arial" panose="020B0604020202020204" pitchFamily="34" charset="0"/>
                          <a:cs typeface="Arial" panose="020B0604020202020204" pitchFamily="34" charset="0"/>
                        </a:rPr>
                        <a:t>Implementado</a:t>
                      </a:r>
                    </a:p>
                    <a:p>
                      <a:pPr algn="just"/>
                      <a:r>
                        <a:rPr lang="es-CL" sz="1400" dirty="0">
                          <a:latin typeface="Arial" panose="020B0604020202020204" pitchFamily="34" charset="0"/>
                          <a:cs typeface="Arial" panose="020B0604020202020204" pitchFamily="34" charset="0"/>
                        </a:rPr>
                        <a:t>(100%)</a:t>
                      </a:r>
                    </a:p>
                    <a:p>
                      <a:pPr algn="just"/>
                      <a:endParaRPr lang="es-MX" sz="1400" dirty="0">
                        <a:latin typeface="Arial" panose="020B0604020202020204" pitchFamily="34" charset="0"/>
                        <a:cs typeface="Arial" panose="020B0604020202020204" pitchFamily="34" charset="0"/>
                      </a:endParaRPr>
                    </a:p>
                  </a:txBody>
                  <a:tcPr/>
                </a:tc>
                <a:tc>
                  <a:txBody>
                    <a:bodyPr/>
                    <a:lstStyle/>
                    <a:p>
                      <a:pPr algn="just"/>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06496478"/>
                  </a:ext>
                </a:extLst>
              </a:tr>
              <a:tr h="1915926">
                <a:tc vMerge="1">
                  <a:txBody>
                    <a:bodyPr/>
                    <a:lstStyle/>
                    <a:p>
                      <a:endParaRPr lang="es-CL" dirty="0"/>
                    </a:p>
                  </a:txBody>
                  <a:tcPr/>
                </a:tc>
                <a:tc vMerge="1">
                  <a:txBody>
                    <a:bodyPr/>
                    <a:lstStyle/>
                    <a:p>
                      <a:endParaRPr lang="es-CL" dirty="0"/>
                    </a:p>
                  </a:txBody>
                  <a:tcPr/>
                </a:tc>
                <a:tc>
                  <a:txBody>
                    <a:bodyPr/>
                    <a:lstStyle/>
                    <a:p>
                      <a:pPr algn="just"/>
                      <a:r>
                        <a:rPr lang="es-CL" sz="1400" dirty="0">
                          <a:latin typeface="Arial" panose="020B0604020202020204" pitchFamily="34" charset="0"/>
                          <a:cs typeface="Arial" panose="020B0604020202020204" pitchFamily="34" charset="0"/>
                        </a:rPr>
                        <a:t>Colegio Inclusivo</a:t>
                      </a:r>
                    </a:p>
                  </a:txBody>
                  <a:tcPr/>
                </a:tc>
                <a:tc>
                  <a:txBody>
                    <a:bodyPr/>
                    <a:lstStyle/>
                    <a:p>
                      <a:pPr algn="just"/>
                      <a:r>
                        <a:rPr lang="es-CL" sz="1400" dirty="0">
                          <a:latin typeface="Arial" panose="020B0604020202020204" pitchFamily="34" charset="0"/>
                          <a:cs typeface="Arial" panose="020B0604020202020204" pitchFamily="34" charset="0"/>
                        </a:rPr>
                        <a:t>Implementado</a:t>
                      </a:r>
                    </a:p>
                    <a:p>
                      <a:pPr algn="just"/>
                      <a:r>
                        <a:rPr lang="es-CL" sz="1400" dirty="0">
                          <a:latin typeface="Arial" panose="020B0604020202020204" pitchFamily="34" charset="0"/>
                          <a:cs typeface="Arial" panose="020B0604020202020204" pitchFamily="34" charset="0"/>
                        </a:rPr>
                        <a:t>(100%)</a:t>
                      </a:r>
                    </a:p>
                    <a:p>
                      <a:pPr algn="just"/>
                      <a:endParaRPr lang="es-CL" sz="1400" dirty="0">
                        <a:latin typeface="Arial" panose="020B0604020202020204" pitchFamily="34" charset="0"/>
                        <a:cs typeface="Arial" panose="020B0604020202020204" pitchFamily="34" charset="0"/>
                      </a:endParaRPr>
                    </a:p>
                  </a:txBody>
                  <a:tcPr/>
                </a:tc>
                <a:tc>
                  <a:txBody>
                    <a:bodyPr/>
                    <a:lstStyle/>
                    <a:p>
                      <a:pPr algn="just"/>
                      <a:endParaRPr lang="es-CL"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48897283"/>
                  </a:ext>
                </a:extLst>
              </a:tr>
            </a:tbl>
          </a:graphicData>
        </a:graphic>
      </p:graphicFrame>
    </p:spTree>
    <p:extLst>
      <p:ext uri="{BB962C8B-B14F-4D97-AF65-F5344CB8AC3E}">
        <p14:creationId xmlns:p14="http://schemas.microsoft.com/office/powerpoint/2010/main" val="81996541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212736"/>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338554"/>
          </a:xfrm>
          <a:prstGeom prst="rect">
            <a:avLst/>
          </a:prstGeom>
          <a:noFill/>
        </p:spPr>
        <p:txBody>
          <a:bodyPr wrap="square" rtlCol="0">
            <a:spAutoFit/>
          </a:bodyPr>
          <a:lstStyle/>
          <a:p>
            <a:r>
              <a:rPr lang="es-CL" sz="1600" b="1" dirty="0">
                <a:solidFill>
                  <a:schemeClr val="accent1">
                    <a:lumMod val="50000"/>
                  </a:schemeClr>
                </a:solidFill>
                <a:latin typeface="Aldhabi" panose="01000000000000000000" pitchFamily="2" charset="-78"/>
                <a:cs typeface="Aldhabi" panose="01000000000000000000" pitchFamily="2" charset="-78"/>
              </a:rPr>
              <a:t>DIRECCIÓN</a:t>
            </a:r>
          </a:p>
        </p:txBody>
      </p:sp>
      <p:graphicFrame>
        <p:nvGraphicFramePr>
          <p:cNvPr id="2" name="Tabla 6">
            <a:extLst>
              <a:ext uri="{FF2B5EF4-FFF2-40B4-BE49-F238E27FC236}">
                <a16:creationId xmlns:a16="http://schemas.microsoft.com/office/drawing/2014/main" id="{3F77A2FC-A8B5-419F-94C7-6AFB542B0DD0}"/>
              </a:ext>
            </a:extLst>
          </p:cNvPr>
          <p:cNvGraphicFramePr>
            <a:graphicFrameLocks noGrp="1"/>
          </p:cNvGraphicFramePr>
          <p:nvPr>
            <p:extLst>
              <p:ext uri="{D42A27DB-BD31-4B8C-83A1-F6EECF244321}">
                <p14:modId xmlns:p14="http://schemas.microsoft.com/office/powerpoint/2010/main" val="2654410875"/>
              </p:ext>
            </p:extLst>
          </p:nvPr>
        </p:nvGraphicFramePr>
        <p:xfrm>
          <a:off x="365592" y="956168"/>
          <a:ext cx="10434843" cy="4949261"/>
        </p:xfrm>
        <a:graphic>
          <a:graphicData uri="http://schemas.openxmlformats.org/drawingml/2006/table">
            <a:tbl>
              <a:tblPr firstRow="1" bandRow="1">
                <a:tableStyleId>{5C22544A-7EE6-4342-B048-85BDC9FD1C3A}</a:tableStyleId>
              </a:tblPr>
              <a:tblGrid>
                <a:gridCol w="1567644">
                  <a:extLst>
                    <a:ext uri="{9D8B030D-6E8A-4147-A177-3AD203B41FA5}">
                      <a16:colId xmlns:a16="http://schemas.microsoft.com/office/drawing/2014/main" val="2163652378"/>
                    </a:ext>
                  </a:extLst>
                </a:gridCol>
                <a:gridCol w="2271163">
                  <a:extLst>
                    <a:ext uri="{9D8B030D-6E8A-4147-A177-3AD203B41FA5}">
                      <a16:colId xmlns:a16="http://schemas.microsoft.com/office/drawing/2014/main" val="2425467634"/>
                    </a:ext>
                  </a:extLst>
                </a:gridCol>
                <a:gridCol w="2336053">
                  <a:extLst>
                    <a:ext uri="{9D8B030D-6E8A-4147-A177-3AD203B41FA5}">
                      <a16:colId xmlns:a16="http://schemas.microsoft.com/office/drawing/2014/main" val="1275998232"/>
                    </a:ext>
                  </a:extLst>
                </a:gridCol>
                <a:gridCol w="1596304">
                  <a:extLst>
                    <a:ext uri="{9D8B030D-6E8A-4147-A177-3AD203B41FA5}">
                      <a16:colId xmlns:a16="http://schemas.microsoft.com/office/drawing/2014/main" val="1690336015"/>
                    </a:ext>
                  </a:extLst>
                </a:gridCol>
                <a:gridCol w="2663679">
                  <a:extLst>
                    <a:ext uri="{9D8B030D-6E8A-4147-A177-3AD203B41FA5}">
                      <a16:colId xmlns:a16="http://schemas.microsoft.com/office/drawing/2014/main" val="1220590226"/>
                    </a:ext>
                  </a:extLst>
                </a:gridCol>
              </a:tblGrid>
              <a:tr h="692075">
                <a:tc>
                  <a:txBody>
                    <a:bodyPr/>
                    <a:lstStyle/>
                    <a:p>
                      <a:pPr algn="just"/>
                      <a:r>
                        <a:rPr lang="es-CL" sz="1400" dirty="0">
                          <a:latin typeface="Arial" panose="020B0604020202020204" pitchFamily="34" charset="0"/>
                          <a:cs typeface="Arial" panose="020B0604020202020204" pitchFamily="34" charset="0"/>
                        </a:rPr>
                        <a:t>Dimensión:</a:t>
                      </a:r>
                    </a:p>
                  </a:txBody>
                  <a:tcPr/>
                </a:tc>
                <a:tc>
                  <a:txBody>
                    <a:bodyPr/>
                    <a:lstStyle/>
                    <a:p>
                      <a:pPr algn="just"/>
                      <a:r>
                        <a:rPr lang="es-CL" sz="1400" dirty="0">
                          <a:latin typeface="Arial" panose="020B0604020202020204" pitchFamily="34" charset="0"/>
                          <a:cs typeface="Arial" panose="020B0604020202020204" pitchFamily="34" charset="0"/>
                        </a:rPr>
                        <a:t>Objetivo Estratégico</a:t>
                      </a:r>
                    </a:p>
                  </a:txBody>
                  <a:tcPr/>
                </a:tc>
                <a:tc>
                  <a:txBody>
                    <a:bodyPr/>
                    <a:lstStyle/>
                    <a:p>
                      <a:pPr algn="just"/>
                      <a:r>
                        <a:rPr lang="es-CL" sz="1400" dirty="0">
                          <a:latin typeface="Arial" panose="020B0604020202020204" pitchFamily="34" charset="0"/>
                          <a:cs typeface="Arial" panose="020B0604020202020204" pitchFamily="34" charset="0"/>
                        </a:rPr>
                        <a:t>Nombre de la acción</a:t>
                      </a:r>
                    </a:p>
                  </a:txBody>
                  <a:tcPr/>
                </a:tc>
                <a:tc>
                  <a:txBody>
                    <a:bodyPr/>
                    <a:lstStyle/>
                    <a:p>
                      <a:pPr algn="just"/>
                      <a:r>
                        <a:rPr lang="es-MX" sz="1400" dirty="0">
                          <a:latin typeface="Arial" panose="020B0604020202020204" pitchFamily="34" charset="0"/>
                          <a:cs typeface="Arial" panose="020B0604020202020204" pitchFamily="34" charset="0"/>
                        </a:rPr>
                        <a:t>Nivel de</a:t>
                      </a:r>
                    </a:p>
                    <a:p>
                      <a:pPr algn="just"/>
                      <a:r>
                        <a:rPr lang="es-MX" sz="1400" dirty="0">
                          <a:latin typeface="Arial" panose="020B0604020202020204" pitchFamily="34" charset="0"/>
                          <a:cs typeface="Arial" panose="020B0604020202020204" pitchFamily="34" charset="0"/>
                        </a:rPr>
                        <a:t>ejecución final</a:t>
                      </a:r>
                    </a:p>
                  </a:txBody>
                  <a:tcPr/>
                </a:tc>
                <a:tc>
                  <a:txBody>
                    <a:bodyPr/>
                    <a:lstStyle/>
                    <a:p>
                      <a:pPr algn="just"/>
                      <a:r>
                        <a:rPr lang="es-CL" sz="1400" dirty="0">
                          <a:latin typeface="Arial" panose="020B0604020202020204" pitchFamily="34" charset="0"/>
                          <a:cs typeface="Arial" panose="020B0604020202020204" pitchFamily="34" charset="0"/>
                        </a:rPr>
                        <a:t>Justificación</a:t>
                      </a:r>
                    </a:p>
                  </a:txBody>
                  <a:tcPr/>
                </a:tc>
                <a:extLst>
                  <a:ext uri="{0D108BD9-81ED-4DB2-BD59-A6C34878D82A}">
                    <a16:rowId xmlns:a16="http://schemas.microsoft.com/office/drawing/2014/main" val="3396920414"/>
                  </a:ext>
                </a:extLst>
              </a:tr>
              <a:tr h="1077865">
                <a:tc rowSpan="4">
                  <a:txBody>
                    <a:bodyPr/>
                    <a:lstStyle/>
                    <a:p>
                      <a:pPr algn="just"/>
                      <a:r>
                        <a:rPr lang="es-CL" sz="1400" dirty="0">
                          <a:latin typeface="Arial" panose="020B0604020202020204" pitchFamily="34" charset="0"/>
                          <a:cs typeface="Arial" panose="020B0604020202020204" pitchFamily="34" charset="0"/>
                        </a:rPr>
                        <a:t>Convivencia Escolar</a:t>
                      </a:r>
                    </a:p>
                  </a:txBody>
                  <a:tcPr/>
                </a:tc>
                <a:tc rowSpan="4">
                  <a:txBody>
                    <a:bodyPr/>
                    <a:lstStyle/>
                    <a:p>
                      <a:pPr algn="just"/>
                      <a:r>
                        <a:rPr lang="es-ES" sz="1400" dirty="0">
                          <a:latin typeface="Arial" panose="020B0604020202020204" pitchFamily="34" charset="0"/>
                          <a:cs typeface="Arial" panose="020B0604020202020204" pitchFamily="34" charset="0"/>
                        </a:rPr>
                        <a:t>Implementar e instaurar un programa de prevención y formación, basado en el buen trato, habilidades para la vida, formación ciudadana, cuidado emocional/afectivo y educación emocional activa. Siendo los principales protagonistas, los estudiantes y la comunidad Montessori en general.</a:t>
                      </a:r>
                      <a:endParaRPr lang="es-CL" sz="1400" dirty="0">
                        <a:latin typeface="Arial" panose="020B0604020202020204" pitchFamily="34" charset="0"/>
                        <a:cs typeface="Arial" panose="020B0604020202020204" pitchFamily="34" charset="0"/>
                      </a:endParaRPr>
                    </a:p>
                  </a:txBody>
                  <a:tcPr/>
                </a:tc>
                <a:tc>
                  <a:txBody>
                    <a:bodyPr/>
                    <a:lstStyle/>
                    <a:p>
                      <a:pPr algn="just"/>
                      <a:r>
                        <a:rPr lang="es-ES" sz="1400" dirty="0">
                          <a:latin typeface="Arial" panose="020B0604020202020204" pitchFamily="34" charset="0"/>
                          <a:cs typeface="Arial" panose="020B0604020202020204" pitchFamily="34" charset="0"/>
                        </a:rPr>
                        <a:t>1.Gestión de la Asistencia y Puntualidad</a:t>
                      </a:r>
                      <a:endParaRPr lang="es-CL" sz="1400" dirty="0">
                        <a:latin typeface="Arial" panose="020B0604020202020204" pitchFamily="34" charset="0"/>
                        <a:cs typeface="Arial" panose="020B0604020202020204" pitchFamily="34" charset="0"/>
                      </a:endParaRPr>
                    </a:p>
                  </a:txBody>
                  <a:tcPr/>
                </a:tc>
                <a:tc>
                  <a:txBody>
                    <a:bodyPr/>
                    <a:lstStyle/>
                    <a:p>
                      <a:pPr algn="just"/>
                      <a:r>
                        <a:rPr lang="es-MX" sz="1400" dirty="0">
                          <a:latin typeface="Arial" panose="020B0604020202020204" pitchFamily="34" charset="0"/>
                          <a:cs typeface="Arial" panose="020B0604020202020204" pitchFamily="34" charset="0"/>
                        </a:rPr>
                        <a:t>Implementación</a:t>
                      </a:r>
                    </a:p>
                    <a:p>
                      <a:pPr algn="just"/>
                      <a:r>
                        <a:rPr lang="es-MX" sz="1400" dirty="0">
                          <a:latin typeface="Arial" panose="020B0604020202020204" pitchFamily="34" charset="0"/>
                          <a:cs typeface="Arial" panose="020B0604020202020204" pitchFamily="34" charset="0"/>
                        </a:rPr>
                        <a:t>avanzada (75% a</a:t>
                      </a:r>
                    </a:p>
                    <a:p>
                      <a:pPr algn="just"/>
                      <a:r>
                        <a:rPr lang="es-MX" sz="1400" dirty="0">
                          <a:latin typeface="Arial" panose="020B0604020202020204" pitchFamily="34" charset="0"/>
                          <a:cs typeface="Arial" panose="020B0604020202020204" pitchFamily="34" charset="0"/>
                        </a:rPr>
                        <a:t>99%)</a:t>
                      </a:r>
                    </a:p>
                  </a:txBody>
                  <a:tcPr/>
                </a:tc>
                <a:tc>
                  <a:txBody>
                    <a:bodyPr/>
                    <a:lstStyle/>
                    <a:p>
                      <a:pPr algn="just"/>
                      <a:r>
                        <a:rPr lang="es-MX" sz="1400" dirty="0">
                          <a:latin typeface="Arial" panose="020B0604020202020204" pitchFamily="34" charset="0"/>
                          <a:cs typeface="Arial" panose="020B0604020202020204" pitchFamily="34" charset="0"/>
                        </a:rPr>
                        <a:t>El nivel de implementación</a:t>
                      </a:r>
                    </a:p>
                    <a:p>
                      <a:pPr algn="just"/>
                      <a:r>
                        <a:rPr lang="es-MX" sz="1400" dirty="0">
                          <a:latin typeface="Arial" panose="020B0604020202020204" pitchFamily="34" charset="0"/>
                          <a:cs typeface="Arial" panose="020B0604020202020204" pitchFamily="34" charset="0"/>
                        </a:rPr>
                        <a:t>está dentro del curso adecuado en relación a las fechas programadas.</a:t>
                      </a:r>
                    </a:p>
                  </a:txBody>
                  <a:tcPr/>
                </a:tc>
                <a:extLst>
                  <a:ext uri="{0D108BD9-81ED-4DB2-BD59-A6C34878D82A}">
                    <a16:rowId xmlns:a16="http://schemas.microsoft.com/office/drawing/2014/main" val="3406496478"/>
                  </a:ext>
                </a:extLst>
              </a:tr>
              <a:tr h="1059679">
                <a:tc vMerge="1">
                  <a:txBody>
                    <a:bodyPr/>
                    <a:lstStyle/>
                    <a:p>
                      <a:endParaRPr lang="es-CL" dirty="0"/>
                    </a:p>
                  </a:txBody>
                  <a:tcPr/>
                </a:tc>
                <a:tc vMerge="1">
                  <a:txBody>
                    <a:bodyPr/>
                    <a:lstStyle/>
                    <a:p>
                      <a:endParaRPr lang="es-CL" dirty="0"/>
                    </a:p>
                  </a:txBody>
                  <a:tcPr/>
                </a:tc>
                <a:tc>
                  <a:txBody>
                    <a:bodyPr/>
                    <a:lstStyle/>
                    <a:p>
                      <a:pPr algn="just"/>
                      <a:r>
                        <a:rPr lang="es-ES" sz="1400" dirty="0">
                          <a:latin typeface="Arial" panose="020B0604020202020204" pitchFamily="34" charset="0"/>
                          <a:cs typeface="Arial" panose="020B0604020202020204" pitchFamily="34" charset="0"/>
                        </a:rPr>
                        <a:t>2.Identidad Positiva y Sentido de Pertenencia</a:t>
                      </a:r>
                      <a:endParaRPr lang="es-CL" sz="1400" dirty="0">
                        <a:latin typeface="Arial" panose="020B0604020202020204" pitchFamily="34" charset="0"/>
                        <a:cs typeface="Arial" panose="020B0604020202020204" pitchFamily="34" charset="0"/>
                      </a:endParaRPr>
                    </a:p>
                  </a:txBody>
                  <a:tcPr/>
                </a:tc>
                <a:tc>
                  <a:txBody>
                    <a:bodyPr/>
                    <a:lstStyle/>
                    <a:p>
                      <a:pPr algn="just"/>
                      <a:r>
                        <a:rPr lang="es-MX" sz="1400" dirty="0">
                          <a:latin typeface="Arial" panose="020B0604020202020204" pitchFamily="34" charset="0"/>
                          <a:cs typeface="Arial" panose="020B0604020202020204" pitchFamily="34" charset="0"/>
                        </a:rPr>
                        <a:t>Implementación</a:t>
                      </a:r>
                    </a:p>
                    <a:p>
                      <a:pPr algn="just"/>
                      <a:r>
                        <a:rPr lang="es-MX" sz="1400" dirty="0">
                          <a:latin typeface="Arial" panose="020B0604020202020204" pitchFamily="34" charset="0"/>
                          <a:cs typeface="Arial" panose="020B0604020202020204" pitchFamily="34" charset="0"/>
                        </a:rPr>
                        <a:t>avanzada (75% a</a:t>
                      </a:r>
                    </a:p>
                    <a:p>
                      <a:pPr algn="just"/>
                      <a:r>
                        <a:rPr lang="es-MX" sz="1400" dirty="0">
                          <a:latin typeface="Arial" panose="020B0604020202020204" pitchFamily="34" charset="0"/>
                          <a:cs typeface="Arial" panose="020B0604020202020204" pitchFamily="34" charset="0"/>
                        </a:rPr>
                        <a:t>99%)</a:t>
                      </a:r>
                    </a:p>
                  </a:txBody>
                  <a:tcPr/>
                </a:tc>
                <a:tc>
                  <a:txBody>
                    <a:bodyPr/>
                    <a:lstStyle/>
                    <a:p>
                      <a:pPr algn="just"/>
                      <a:r>
                        <a:rPr lang="es-MX" sz="1400" dirty="0">
                          <a:latin typeface="Arial" panose="020B0604020202020204" pitchFamily="34" charset="0"/>
                          <a:cs typeface="Arial" panose="020B0604020202020204" pitchFamily="34" charset="0"/>
                        </a:rPr>
                        <a:t>El nivel de implementación está dentro del curso adecuado en relación a las fechas programadas.</a:t>
                      </a:r>
                    </a:p>
                  </a:txBody>
                  <a:tcPr/>
                </a:tc>
                <a:extLst>
                  <a:ext uri="{0D108BD9-81ED-4DB2-BD59-A6C34878D82A}">
                    <a16:rowId xmlns:a16="http://schemas.microsoft.com/office/drawing/2014/main" val="2848897283"/>
                  </a:ext>
                </a:extLst>
              </a:tr>
              <a:tr h="961402">
                <a:tc vMerge="1">
                  <a:txBody>
                    <a:bodyPr/>
                    <a:lstStyle/>
                    <a:p>
                      <a:endParaRPr lang="es-CL" dirty="0"/>
                    </a:p>
                  </a:txBody>
                  <a:tcPr/>
                </a:tc>
                <a:tc vMerge="1">
                  <a:txBody>
                    <a:bodyPr/>
                    <a:lstStyle/>
                    <a:p>
                      <a:endParaRPr lang="es-CL" dirty="0"/>
                    </a:p>
                  </a:txBody>
                  <a:tcPr/>
                </a:tc>
                <a:tc>
                  <a:txBody>
                    <a:bodyPr/>
                    <a:lstStyle/>
                    <a:p>
                      <a:pPr algn="just"/>
                      <a:r>
                        <a:rPr lang="es-ES" sz="1400" dirty="0">
                          <a:latin typeface="Arial" panose="020B0604020202020204" pitchFamily="34" charset="0"/>
                          <a:cs typeface="Arial" panose="020B0604020202020204" pitchFamily="34" charset="0"/>
                        </a:rPr>
                        <a:t>3.Plan Centro General, Padres madres y apoderados</a:t>
                      </a:r>
                      <a:endParaRPr lang="es-CL" sz="1400" dirty="0">
                        <a:latin typeface="Arial" panose="020B0604020202020204" pitchFamily="34" charset="0"/>
                        <a:cs typeface="Arial" panose="020B0604020202020204" pitchFamily="34" charset="0"/>
                      </a:endParaRPr>
                    </a:p>
                  </a:txBody>
                  <a:tcPr/>
                </a:tc>
                <a:tc>
                  <a:txBody>
                    <a:bodyPr/>
                    <a:lstStyle/>
                    <a:p>
                      <a:pPr algn="just"/>
                      <a:r>
                        <a:rPr lang="es-ES" sz="1400" dirty="0">
                          <a:latin typeface="Arial" panose="020B0604020202020204" pitchFamily="34" charset="0"/>
                          <a:cs typeface="Arial" panose="020B0604020202020204" pitchFamily="34" charset="0"/>
                        </a:rPr>
                        <a:t>Implementación</a:t>
                      </a:r>
                    </a:p>
                    <a:p>
                      <a:pPr algn="just"/>
                      <a:r>
                        <a:rPr lang="es-ES" sz="1400" dirty="0">
                          <a:latin typeface="Arial" panose="020B0604020202020204" pitchFamily="34" charset="0"/>
                          <a:cs typeface="Arial" panose="020B0604020202020204" pitchFamily="34" charset="0"/>
                        </a:rPr>
                        <a:t>avanzada (75% a</a:t>
                      </a:r>
                    </a:p>
                    <a:p>
                      <a:pPr algn="just"/>
                      <a:r>
                        <a:rPr lang="es-ES" sz="1400" dirty="0">
                          <a:latin typeface="Arial" panose="020B0604020202020204" pitchFamily="34" charset="0"/>
                          <a:cs typeface="Arial" panose="020B0604020202020204" pitchFamily="34" charset="0"/>
                        </a:rPr>
                        <a:t>99%)</a:t>
                      </a:r>
                    </a:p>
                    <a:p>
                      <a:pPr algn="just"/>
                      <a:endParaRPr lang="es-CL" sz="1400" dirty="0">
                        <a:latin typeface="Arial" panose="020B0604020202020204" pitchFamily="34" charset="0"/>
                        <a:cs typeface="Arial" panose="020B0604020202020204" pitchFamily="34" charset="0"/>
                      </a:endParaRPr>
                    </a:p>
                  </a:txBody>
                  <a:tcPr/>
                </a:tc>
                <a:tc>
                  <a:txBody>
                    <a:bodyPr/>
                    <a:lstStyle/>
                    <a:p>
                      <a:pPr algn="just"/>
                      <a:r>
                        <a:rPr lang="es-ES" sz="1400" dirty="0">
                          <a:latin typeface="Arial" panose="020B0604020202020204" pitchFamily="34" charset="0"/>
                          <a:cs typeface="Arial" panose="020B0604020202020204" pitchFamily="34" charset="0"/>
                        </a:rPr>
                        <a:t>El nivel de implementación está dentro del curso adecuado en relación a las fechas programadas.</a:t>
                      </a:r>
                    </a:p>
                    <a:p>
                      <a:pPr algn="just"/>
                      <a:endParaRPr lang="es-CL"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77645409"/>
                  </a:ext>
                </a:extLst>
              </a:tr>
              <a:tr h="961402">
                <a:tc vMerge="1">
                  <a:txBody>
                    <a:bodyPr/>
                    <a:lstStyle/>
                    <a:p>
                      <a:endParaRPr lang="es-CL"/>
                    </a:p>
                  </a:txBody>
                  <a:tcPr/>
                </a:tc>
                <a:tc vMerge="1">
                  <a:txBody>
                    <a:bodyPr/>
                    <a:lstStyle/>
                    <a:p>
                      <a:endParaRPr lang="es-CL"/>
                    </a:p>
                  </a:txBody>
                  <a:tcPr/>
                </a:tc>
                <a:tc>
                  <a:txBody>
                    <a:bodyPr/>
                    <a:lstStyle/>
                    <a:p>
                      <a:pPr algn="just"/>
                      <a:r>
                        <a:rPr lang="es-CL" sz="1400" dirty="0">
                          <a:latin typeface="Arial" panose="020B0604020202020204" pitchFamily="34" charset="0"/>
                          <a:cs typeface="Arial" panose="020B0604020202020204" pitchFamily="34" charset="0"/>
                        </a:rPr>
                        <a:t>4.Plan de Formación Ciudadana</a:t>
                      </a:r>
                    </a:p>
                  </a:txBody>
                  <a:tcPr/>
                </a:tc>
                <a:tc>
                  <a:txBody>
                    <a:bodyPr/>
                    <a:lstStyle/>
                    <a:p>
                      <a:pPr algn="just"/>
                      <a:r>
                        <a:rPr lang="es-ES" sz="1400" dirty="0">
                          <a:latin typeface="Arial" panose="020B0604020202020204" pitchFamily="34" charset="0"/>
                          <a:cs typeface="Arial" panose="020B0604020202020204" pitchFamily="34" charset="0"/>
                        </a:rPr>
                        <a:t>Implementación</a:t>
                      </a:r>
                    </a:p>
                    <a:p>
                      <a:pPr algn="just"/>
                      <a:r>
                        <a:rPr lang="es-ES" sz="1400" dirty="0">
                          <a:latin typeface="Arial" panose="020B0604020202020204" pitchFamily="34" charset="0"/>
                          <a:cs typeface="Arial" panose="020B0604020202020204" pitchFamily="34" charset="0"/>
                        </a:rPr>
                        <a:t>avanzada (75% a</a:t>
                      </a:r>
                    </a:p>
                    <a:p>
                      <a:pPr algn="just"/>
                      <a:r>
                        <a:rPr lang="es-ES" sz="1400" dirty="0">
                          <a:latin typeface="Arial" panose="020B0604020202020204" pitchFamily="34" charset="0"/>
                          <a:cs typeface="Arial" panose="020B0604020202020204" pitchFamily="34" charset="0"/>
                        </a:rPr>
                        <a:t>99%)</a:t>
                      </a:r>
                    </a:p>
                  </a:txBody>
                  <a:tcPr/>
                </a:tc>
                <a:tc>
                  <a:txBody>
                    <a:bodyPr/>
                    <a:lstStyle/>
                    <a:p>
                      <a:pPr algn="just"/>
                      <a:r>
                        <a:rPr lang="es-ES" sz="1400" dirty="0">
                          <a:latin typeface="Arial" panose="020B0604020202020204" pitchFamily="34" charset="0"/>
                          <a:cs typeface="Arial" panose="020B0604020202020204" pitchFamily="34" charset="0"/>
                        </a:rPr>
                        <a:t>El nivel de implementación está dentro del curso adecuado en relación a las fechas programadas.</a:t>
                      </a:r>
                    </a:p>
                  </a:txBody>
                  <a:tcPr/>
                </a:tc>
                <a:extLst>
                  <a:ext uri="{0D108BD9-81ED-4DB2-BD59-A6C34878D82A}">
                    <a16:rowId xmlns:a16="http://schemas.microsoft.com/office/drawing/2014/main" val="1621414980"/>
                  </a:ext>
                </a:extLst>
              </a:tr>
            </a:tbl>
          </a:graphicData>
        </a:graphic>
      </p:graphicFrame>
      <p:sp>
        <p:nvSpPr>
          <p:cNvPr id="8" name="CuadroTexto 7">
            <a:extLst>
              <a:ext uri="{FF2B5EF4-FFF2-40B4-BE49-F238E27FC236}">
                <a16:creationId xmlns:a16="http://schemas.microsoft.com/office/drawing/2014/main" id="{5518B352-E484-4C6E-822D-B5EA4F5ACA57}"/>
              </a:ext>
            </a:extLst>
          </p:cNvPr>
          <p:cNvSpPr txBox="1"/>
          <p:nvPr/>
        </p:nvSpPr>
        <p:spPr>
          <a:xfrm>
            <a:off x="365592" y="293418"/>
            <a:ext cx="6192370" cy="369332"/>
          </a:xfrm>
          <a:prstGeom prst="rect">
            <a:avLst/>
          </a:prstGeom>
          <a:noFill/>
        </p:spPr>
        <p:txBody>
          <a:bodyPr wrap="square">
            <a:spAutoFit/>
          </a:bodyPr>
          <a:lstStyle/>
          <a:p>
            <a:pPr>
              <a:spcAft>
                <a:spcPts val="0"/>
              </a:spcAft>
              <a:tabLst>
                <a:tab pos="779780" algn="l"/>
              </a:tabLst>
            </a:pPr>
            <a:r>
              <a:rPr lang="es-ES" b="1" dirty="0">
                <a:solidFill>
                  <a:schemeClr val="accent1">
                    <a:lumMod val="50000"/>
                  </a:schemeClr>
                </a:solidFill>
                <a:latin typeface="Arial" panose="020B0604020202020204" pitchFamily="34" charset="0"/>
                <a:ea typeface="Carlito"/>
                <a:cs typeface="Arial" panose="020B0604020202020204" pitchFamily="34" charset="0"/>
              </a:rPr>
              <a:t>2. Evaluación del periodo anual Convivencia Escolar:</a:t>
            </a:r>
          </a:p>
        </p:txBody>
      </p:sp>
    </p:spTree>
    <p:extLst>
      <p:ext uri="{BB962C8B-B14F-4D97-AF65-F5344CB8AC3E}">
        <p14:creationId xmlns:p14="http://schemas.microsoft.com/office/powerpoint/2010/main" val="26219048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338554"/>
          </a:xfrm>
          <a:prstGeom prst="rect">
            <a:avLst/>
          </a:prstGeom>
          <a:noFill/>
        </p:spPr>
        <p:txBody>
          <a:bodyPr wrap="square" rtlCol="0">
            <a:spAutoFit/>
          </a:bodyPr>
          <a:lstStyle/>
          <a:p>
            <a:r>
              <a:rPr lang="es-CL" sz="1600" b="1" dirty="0">
                <a:solidFill>
                  <a:schemeClr val="accent1">
                    <a:lumMod val="50000"/>
                  </a:schemeClr>
                </a:solidFill>
                <a:latin typeface="Arial" panose="020B0604020202020204" pitchFamily="34" charset="0"/>
                <a:cs typeface="Arial" panose="020B0604020202020204" pitchFamily="34" charset="0"/>
              </a:rPr>
              <a:t>DIRECCIÓN</a:t>
            </a:r>
          </a:p>
        </p:txBody>
      </p:sp>
      <p:graphicFrame>
        <p:nvGraphicFramePr>
          <p:cNvPr id="2" name="Tabla 6">
            <a:extLst>
              <a:ext uri="{FF2B5EF4-FFF2-40B4-BE49-F238E27FC236}">
                <a16:creationId xmlns:a16="http://schemas.microsoft.com/office/drawing/2014/main" id="{3F77A2FC-A8B5-419F-94C7-6AFB542B0DD0}"/>
              </a:ext>
            </a:extLst>
          </p:cNvPr>
          <p:cNvGraphicFramePr>
            <a:graphicFrameLocks noGrp="1"/>
          </p:cNvGraphicFramePr>
          <p:nvPr>
            <p:extLst>
              <p:ext uri="{D42A27DB-BD31-4B8C-83A1-F6EECF244321}">
                <p14:modId xmlns:p14="http://schemas.microsoft.com/office/powerpoint/2010/main" val="1019387084"/>
              </p:ext>
            </p:extLst>
          </p:nvPr>
        </p:nvGraphicFramePr>
        <p:xfrm>
          <a:off x="419380" y="519332"/>
          <a:ext cx="10434843" cy="5238539"/>
        </p:xfrm>
        <a:graphic>
          <a:graphicData uri="http://schemas.openxmlformats.org/drawingml/2006/table">
            <a:tbl>
              <a:tblPr firstRow="1" bandRow="1">
                <a:tableStyleId>{5C22544A-7EE6-4342-B048-85BDC9FD1C3A}</a:tableStyleId>
              </a:tblPr>
              <a:tblGrid>
                <a:gridCol w="1567644">
                  <a:extLst>
                    <a:ext uri="{9D8B030D-6E8A-4147-A177-3AD203B41FA5}">
                      <a16:colId xmlns:a16="http://schemas.microsoft.com/office/drawing/2014/main" val="2163652378"/>
                    </a:ext>
                  </a:extLst>
                </a:gridCol>
                <a:gridCol w="2271163">
                  <a:extLst>
                    <a:ext uri="{9D8B030D-6E8A-4147-A177-3AD203B41FA5}">
                      <a16:colId xmlns:a16="http://schemas.microsoft.com/office/drawing/2014/main" val="2425467634"/>
                    </a:ext>
                  </a:extLst>
                </a:gridCol>
                <a:gridCol w="2336053">
                  <a:extLst>
                    <a:ext uri="{9D8B030D-6E8A-4147-A177-3AD203B41FA5}">
                      <a16:colId xmlns:a16="http://schemas.microsoft.com/office/drawing/2014/main" val="1275998232"/>
                    </a:ext>
                  </a:extLst>
                </a:gridCol>
                <a:gridCol w="1596304">
                  <a:extLst>
                    <a:ext uri="{9D8B030D-6E8A-4147-A177-3AD203B41FA5}">
                      <a16:colId xmlns:a16="http://schemas.microsoft.com/office/drawing/2014/main" val="1690336015"/>
                    </a:ext>
                  </a:extLst>
                </a:gridCol>
                <a:gridCol w="2663679">
                  <a:extLst>
                    <a:ext uri="{9D8B030D-6E8A-4147-A177-3AD203B41FA5}">
                      <a16:colId xmlns:a16="http://schemas.microsoft.com/office/drawing/2014/main" val="1220590226"/>
                    </a:ext>
                  </a:extLst>
                </a:gridCol>
              </a:tblGrid>
              <a:tr h="658240">
                <a:tc>
                  <a:txBody>
                    <a:bodyPr/>
                    <a:lstStyle/>
                    <a:p>
                      <a:r>
                        <a:rPr lang="es-CL" sz="1400" dirty="0">
                          <a:latin typeface="Arial" panose="020B0604020202020204" pitchFamily="34" charset="0"/>
                          <a:cs typeface="Arial" panose="020B0604020202020204" pitchFamily="34" charset="0"/>
                        </a:rPr>
                        <a:t>Dimensión:</a:t>
                      </a:r>
                    </a:p>
                  </a:txBody>
                  <a:tcPr/>
                </a:tc>
                <a:tc>
                  <a:txBody>
                    <a:bodyPr/>
                    <a:lstStyle/>
                    <a:p>
                      <a:r>
                        <a:rPr lang="es-CL" sz="1400" dirty="0">
                          <a:latin typeface="Arial" panose="020B0604020202020204" pitchFamily="34" charset="0"/>
                          <a:cs typeface="Arial" panose="020B0604020202020204" pitchFamily="34" charset="0"/>
                        </a:rPr>
                        <a:t>Objetivo Estratégico</a:t>
                      </a:r>
                    </a:p>
                  </a:txBody>
                  <a:tcPr/>
                </a:tc>
                <a:tc>
                  <a:txBody>
                    <a:bodyPr/>
                    <a:lstStyle/>
                    <a:p>
                      <a:r>
                        <a:rPr lang="es-CL" sz="1400" dirty="0">
                          <a:latin typeface="Arial" panose="020B0604020202020204" pitchFamily="34" charset="0"/>
                          <a:cs typeface="Arial" panose="020B0604020202020204" pitchFamily="34" charset="0"/>
                        </a:rPr>
                        <a:t>Nombre de la acción</a:t>
                      </a:r>
                    </a:p>
                  </a:txBody>
                  <a:tcPr/>
                </a:tc>
                <a:tc>
                  <a:txBody>
                    <a:bodyPr/>
                    <a:lstStyle/>
                    <a:p>
                      <a:r>
                        <a:rPr lang="es-MX" sz="1400" dirty="0">
                          <a:latin typeface="Arial" panose="020B0604020202020204" pitchFamily="34" charset="0"/>
                          <a:cs typeface="Arial" panose="020B0604020202020204" pitchFamily="34" charset="0"/>
                        </a:rPr>
                        <a:t>Nivel de</a:t>
                      </a:r>
                    </a:p>
                    <a:p>
                      <a:r>
                        <a:rPr lang="es-MX" sz="1400" dirty="0">
                          <a:latin typeface="Arial" panose="020B0604020202020204" pitchFamily="34" charset="0"/>
                          <a:cs typeface="Arial" panose="020B0604020202020204" pitchFamily="34" charset="0"/>
                        </a:rPr>
                        <a:t>ejecución final</a:t>
                      </a:r>
                    </a:p>
                  </a:txBody>
                  <a:tcPr/>
                </a:tc>
                <a:tc>
                  <a:txBody>
                    <a:bodyPr/>
                    <a:lstStyle/>
                    <a:p>
                      <a:r>
                        <a:rPr lang="es-CL" sz="1400" dirty="0">
                          <a:latin typeface="Arial" panose="020B0604020202020204" pitchFamily="34" charset="0"/>
                          <a:cs typeface="Arial" panose="020B0604020202020204" pitchFamily="34" charset="0"/>
                        </a:rPr>
                        <a:t>Justificación</a:t>
                      </a:r>
                    </a:p>
                  </a:txBody>
                  <a:tcPr/>
                </a:tc>
                <a:extLst>
                  <a:ext uri="{0D108BD9-81ED-4DB2-BD59-A6C34878D82A}">
                    <a16:rowId xmlns:a16="http://schemas.microsoft.com/office/drawing/2014/main" val="3396920414"/>
                  </a:ext>
                </a:extLst>
              </a:tr>
              <a:tr h="658240">
                <a:tc rowSpan="6">
                  <a:txBody>
                    <a:bodyPr/>
                    <a:lstStyle/>
                    <a:p>
                      <a:r>
                        <a:rPr lang="es-CL" sz="1400" dirty="0">
                          <a:latin typeface="Arial" panose="020B0604020202020204" pitchFamily="34" charset="0"/>
                          <a:cs typeface="Arial" panose="020B0604020202020204" pitchFamily="34" charset="0"/>
                        </a:rPr>
                        <a:t>Convivencia Escolar</a:t>
                      </a:r>
                    </a:p>
                  </a:txBody>
                  <a:tcPr/>
                </a:tc>
                <a:tc rowSpan="6">
                  <a:txBody>
                    <a:bodyPr/>
                    <a:lstStyle/>
                    <a:p>
                      <a:r>
                        <a:rPr lang="es-ES" sz="1400" dirty="0">
                          <a:latin typeface="Arial" panose="020B0604020202020204" pitchFamily="34" charset="0"/>
                          <a:cs typeface="Arial" panose="020B0604020202020204" pitchFamily="34" charset="0"/>
                        </a:rPr>
                        <a:t>Implementar e instaurar un programa de prevención y formación, basado en el buen trato, habilidades para la vida, formación ciudadana, cuidado emocional/afectivo y educación emocional activa. Siendo los principales protagonistas, los estudiantes y la comunidad Montessori en general.</a:t>
                      </a:r>
                    </a:p>
                    <a:p>
                      <a:endParaRPr lang="es-CL" sz="1400" dirty="0">
                        <a:latin typeface="Arial" panose="020B0604020202020204" pitchFamily="34" charset="0"/>
                        <a:cs typeface="Arial" panose="020B0604020202020204" pitchFamily="34" charset="0"/>
                      </a:endParaRPr>
                    </a:p>
                  </a:txBody>
                  <a:tcPr/>
                </a:tc>
                <a:tc>
                  <a:txBody>
                    <a:bodyPr/>
                    <a:lstStyle/>
                    <a:p>
                      <a:r>
                        <a:rPr lang="es-ES" sz="1400" dirty="0">
                          <a:latin typeface="Arial" panose="020B0604020202020204" pitchFamily="34" charset="0"/>
                          <a:cs typeface="Arial" panose="020B0604020202020204" pitchFamily="34" charset="0"/>
                        </a:rPr>
                        <a:t>Plan de Gestión de la Convivencia Escolar</a:t>
                      </a:r>
                      <a:endParaRPr lang="es-CL" sz="1400" dirty="0">
                        <a:latin typeface="Arial" panose="020B0604020202020204" pitchFamily="34" charset="0"/>
                        <a:cs typeface="Arial" panose="020B0604020202020204" pitchFamily="34" charset="0"/>
                      </a:endParaRPr>
                    </a:p>
                  </a:txBody>
                  <a:tcPr/>
                </a:tc>
                <a:tc>
                  <a:txBody>
                    <a:bodyPr/>
                    <a:lstStyle/>
                    <a:p>
                      <a:r>
                        <a:rPr lang="es-CL" sz="1400" b="0" i="0" kern="1200" dirty="0">
                          <a:solidFill>
                            <a:schemeClr val="dk1"/>
                          </a:solidFill>
                          <a:effectLst/>
                          <a:latin typeface="Arial" panose="020B0604020202020204" pitchFamily="34" charset="0"/>
                          <a:ea typeface="+mn-ea"/>
                          <a:cs typeface="Arial" panose="020B0604020202020204" pitchFamily="34" charset="0"/>
                        </a:rPr>
                        <a:t>Implementado (100%)</a:t>
                      </a:r>
                      <a:endParaRPr lang="es-MX" sz="1100" dirty="0">
                        <a:latin typeface="Arial" panose="020B0604020202020204" pitchFamily="34" charset="0"/>
                        <a:cs typeface="Arial" panose="020B0604020202020204" pitchFamily="34" charset="0"/>
                      </a:endParaRPr>
                    </a:p>
                  </a:txBody>
                  <a:tcPr/>
                </a:tc>
                <a:tc>
                  <a:txBody>
                    <a:bodyPr/>
                    <a:lstStyle/>
                    <a:p>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06496478"/>
                  </a:ext>
                </a:extLst>
              </a:tr>
              <a:tr h="658240">
                <a:tc vMerge="1">
                  <a:txBody>
                    <a:bodyPr/>
                    <a:lstStyle/>
                    <a:p>
                      <a:endParaRPr lang="es-CL" dirty="0"/>
                    </a:p>
                  </a:txBody>
                  <a:tcPr/>
                </a:tc>
                <a:tc vMerge="1">
                  <a:txBody>
                    <a:bodyPr/>
                    <a:lstStyle/>
                    <a:p>
                      <a:endParaRPr lang="es-CL" dirty="0"/>
                    </a:p>
                  </a:txBody>
                  <a:tcPr/>
                </a:tc>
                <a:tc>
                  <a:txBody>
                    <a:bodyPr/>
                    <a:lstStyle/>
                    <a:p>
                      <a:r>
                        <a:rPr lang="es-ES" sz="1400" dirty="0">
                          <a:latin typeface="Arial" panose="020B0604020202020204" pitchFamily="34" charset="0"/>
                          <a:cs typeface="Arial" panose="020B0604020202020204" pitchFamily="34" charset="0"/>
                        </a:rPr>
                        <a:t>Plan de Orientación Vocacional y Laboral</a:t>
                      </a:r>
                      <a:endParaRPr lang="es-CL" sz="1400" dirty="0">
                        <a:latin typeface="Arial" panose="020B0604020202020204" pitchFamily="34" charset="0"/>
                        <a:cs typeface="Arial" panose="020B0604020202020204" pitchFamily="34" charset="0"/>
                      </a:endParaRPr>
                    </a:p>
                  </a:txBody>
                  <a:tcPr/>
                </a:tc>
                <a:tc>
                  <a:txBody>
                    <a:bodyPr/>
                    <a:lstStyle/>
                    <a:p>
                      <a:r>
                        <a:rPr lang="es-MX" sz="1400" dirty="0">
                          <a:latin typeface="Arial" panose="020B0604020202020204" pitchFamily="34" charset="0"/>
                          <a:cs typeface="Arial" panose="020B0604020202020204" pitchFamily="34" charset="0"/>
                        </a:rPr>
                        <a:t>Implementado (100%)</a:t>
                      </a:r>
                    </a:p>
                    <a:p>
                      <a:endParaRPr lang="es-MX" sz="1400" dirty="0">
                        <a:latin typeface="Arial" panose="020B0604020202020204" pitchFamily="34" charset="0"/>
                        <a:cs typeface="Arial" panose="020B0604020202020204" pitchFamily="34" charset="0"/>
                      </a:endParaRPr>
                    </a:p>
                  </a:txBody>
                  <a:tcPr/>
                </a:tc>
                <a:tc>
                  <a:txBody>
                    <a:bodyPr/>
                    <a:lstStyle/>
                    <a:p>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48897283"/>
                  </a:ext>
                </a:extLst>
              </a:tr>
              <a:tr h="782619">
                <a:tc vMerge="1">
                  <a:txBody>
                    <a:bodyPr/>
                    <a:lstStyle/>
                    <a:p>
                      <a:endParaRPr lang="es-CL" dirty="0"/>
                    </a:p>
                  </a:txBody>
                  <a:tcPr/>
                </a:tc>
                <a:tc vMerge="1">
                  <a:txBody>
                    <a:bodyPr/>
                    <a:lstStyle/>
                    <a:p>
                      <a:endParaRPr lang="es-CL" dirty="0"/>
                    </a:p>
                  </a:txBody>
                  <a:tcPr/>
                </a:tc>
                <a:tc>
                  <a:txBody>
                    <a:bodyPr/>
                    <a:lstStyle/>
                    <a:p>
                      <a:r>
                        <a:rPr lang="es-ES" sz="1400" dirty="0">
                          <a:latin typeface="Arial" panose="020B0604020202020204" pitchFamily="34" charset="0"/>
                          <a:cs typeface="Arial" panose="020B0604020202020204" pitchFamily="34" charset="0"/>
                        </a:rPr>
                        <a:t>Plan de Sexualidad, Afectividad y Género</a:t>
                      </a:r>
                      <a:endParaRPr lang="es-CL" sz="1400" dirty="0">
                        <a:latin typeface="Arial" panose="020B0604020202020204" pitchFamily="34" charset="0"/>
                        <a:cs typeface="Arial" panose="020B0604020202020204" pitchFamily="34" charset="0"/>
                      </a:endParaRPr>
                    </a:p>
                  </a:txBody>
                  <a:tcPr/>
                </a:tc>
                <a:tc>
                  <a:txBody>
                    <a:bodyPr/>
                    <a:lstStyle/>
                    <a:p>
                      <a:r>
                        <a:rPr lang="es-MX" sz="1400" dirty="0">
                          <a:latin typeface="Arial" panose="020B0604020202020204" pitchFamily="34" charset="0"/>
                          <a:cs typeface="Arial" panose="020B0604020202020204" pitchFamily="34" charset="0"/>
                        </a:rPr>
                        <a:t>Implementado (100%)</a:t>
                      </a:r>
                    </a:p>
                  </a:txBody>
                  <a:tcPr/>
                </a:tc>
                <a:tc>
                  <a:txBody>
                    <a:bodyPr/>
                    <a:lstStyle/>
                    <a:p>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77645409"/>
                  </a:ext>
                </a:extLst>
              </a:tr>
              <a:tr h="444382">
                <a:tc vMerge="1">
                  <a:txBody>
                    <a:bodyPr/>
                    <a:lstStyle/>
                    <a:p>
                      <a:endParaRPr lang="es-CL"/>
                    </a:p>
                  </a:txBody>
                  <a:tcPr/>
                </a:tc>
                <a:tc vMerge="1">
                  <a:txBody>
                    <a:bodyPr/>
                    <a:lstStyle/>
                    <a:p>
                      <a:endParaRPr lang="es-CL"/>
                    </a:p>
                  </a:txBody>
                  <a:tcPr/>
                </a:tc>
                <a:tc>
                  <a:txBody>
                    <a:bodyPr/>
                    <a:lstStyle/>
                    <a:p>
                      <a:r>
                        <a:rPr lang="es-CL" sz="1400" dirty="0">
                          <a:latin typeface="Arial" panose="020B0604020202020204" pitchFamily="34" charset="0"/>
                          <a:cs typeface="Arial" panose="020B0604020202020204" pitchFamily="34" charset="0"/>
                        </a:rPr>
                        <a:t>Plan de Vida Saludable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Implementado (100%)</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tc>
                <a:tc>
                  <a:txBody>
                    <a:bodyPr/>
                    <a:lstStyle/>
                    <a:p>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82628626"/>
                  </a:ext>
                </a:extLst>
              </a:tr>
              <a:tr h="944880">
                <a:tc vMerge="1">
                  <a:txBody>
                    <a:bodyPr/>
                    <a:lstStyle/>
                    <a:p>
                      <a:endParaRPr lang="es-CL"/>
                    </a:p>
                  </a:txBody>
                  <a:tcPr/>
                </a:tc>
                <a:tc vMerge="1">
                  <a:txBody>
                    <a:bodyPr/>
                    <a:lstStyle/>
                    <a:p>
                      <a:endParaRPr lang="es-CL"/>
                    </a:p>
                  </a:txBody>
                  <a:tcPr/>
                </a:tc>
                <a:tc>
                  <a:txBody>
                    <a:bodyPr/>
                    <a:lstStyle/>
                    <a:p>
                      <a:r>
                        <a:rPr lang="es-CL" sz="1400" dirty="0">
                          <a:latin typeface="Arial" panose="020B0604020202020204" pitchFamily="34" charset="0"/>
                          <a:cs typeface="Arial" panose="020B0604020202020204" pitchFamily="34" charset="0"/>
                        </a:rPr>
                        <a:t>Proyecto Ambiental Institucional</a:t>
                      </a:r>
                    </a:p>
                    <a:p>
                      <a:endParaRPr lang="es-ES" sz="1400" dirty="0">
                        <a:latin typeface="Arial" panose="020B0604020202020204" pitchFamily="34" charset="0"/>
                        <a:cs typeface="Arial" panose="020B0604020202020204" pitchFamily="34" charset="0"/>
                      </a:endParaRPr>
                    </a:p>
                    <a:p>
                      <a:endParaRPr lang="es-ES" sz="1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Implementado (100%)</a:t>
                      </a:r>
                    </a:p>
                  </a:txBody>
                  <a:tcPr/>
                </a:tc>
                <a:tc>
                  <a:txBody>
                    <a:bodyPr/>
                    <a:lstStyle/>
                    <a:p>
                      <a:endParaRPr lang="es-CL"/>
                    </a:p>
                  </a:txBody>
                  <a:tcPr/>
                </a:tc>
                <a:extLst>
                  <a:ext uri="{0D108BD9-81ED-4DB2-BD59-A6C34878D82A}">
                    <a16:rowId xmlns:a16="http://schemas.microsoft.com/office/drawing/2014/main" val="1798608432"/>
                  </a:ext>
                </a:extLst>
              </a:tr>
              <a:tr h="579120">
                <a:tc vMerge="1">
                  <a:txBody>
                    <a:bodyPr/>
                    <a:lstStyle/>
                    <a:p>
                      <a:endParaRPr lang="es-CL"/>
                    </a:p>
                  </a:txBody>
                  <a:tcPr/>
                </a:tc>
                <a:tc vMerge="1">
                  <a:txBody>
                    <a:bodyPr/>
                    <a:lstStyle/>
                    <a:p>
                      <a:endParaRPr lang="es-CL"/>
                    </a:p>
                  </a:txBody>
                  <a:tcPr/>
                </a:tc>
                <a:tc>
                  <a:txBody>
                    <a:bodyPr/>
                    <a:lstStyle/>
                    <a:p>
                      <a:r>
                        <a:rPr lang="es-CL" sz="1400" dirty="0">
                          <a:latin typeface="Arial" panose="020B0604020202020204" pitchFamily="34" charset="0"/>
                          <a:cs typeface="Arial" panose="020B0604020202020204" pitchFamily="34" charset="0"/>
                        </a:rPr>
                        <a:t>Reglamento Interno</a:t>
                      </a:r>
                    </a:p>
                  </a:txBody>
                  <a:tcPr/>
                </a:tc>
                <a:tc>
                  <a:txBody>
                    <a:bodyPr/>
                    <a:lstStyle/>
                    <a:p>
                      <a:pPr algn="just"/>
                      <a:r>
                        <a:rPr lang="es-ES" sz="1400" dirty="0">
                          <a:latin typeface="Arial" panose="020B0604020202020204" pitchFamily="34" charset="0"/>
                          <a:cs typeface="Arial" panose="020B0604020202020204" pitchFamily="34" charset="0"/>
                        </a:rPr>
                        <a:t>Implementación</a:t>
                      </a:r>
                    </a:p>
                    <a:p>
                      <a:pPr algn="just"/>
                      <a:r>
                        <a:rPr lang="es-ES" sz="1400" dirty="0">
                          <a:latin typeface="Arial" panose="020B0604020202020204" pitchFamily="34" charset="0"/>
                          <a:cs typeface="Arial" panose="020B0604020202020204" pitchFamily="34" charset="0"/>
                        </a:rPr>
                        <a:t>avanzada (75% a</a:t>
                      </a:r>
                    </a:p>
                    <a:p>
                      <a:pPr algn="just"/>
                      <a:r>
                        <a:rPr lang="es-ES" sz="1400" dirty="0">
                          <a:latin typeface="Arial" panose="020B0604020202020204" pitchFamily="34" charset="0"/>
                          <a:cs typeface="Arial" panose="020B0604020202020204" pitchFamily="34" charset="0"/>
                        </a:rPr>
                        <a:t>99%)</a:t>
                      </a:r>
                    </a:p>
                  </a:txBody>
                  <a:tcPr/>
                </a:tc>
                <a:tc>
                  <a:txBody>
                    <a:bodyPr/>
                    <a:lstStyle/>
                    <a:p>
                      <a:pPr algn="just"/>
                      <a:r>
                        <a:rPr lang="es-ES" sz="1400" dirty="0">
                          <a:latin typeface="Arial" panose="020B0604020202020204" pitchFamily="34" charset="0"/>
                          <a:cs typeface="Arial" panose="020B0604020202020204" pitchFamily="34" charset="0"/>
                        </a:rPr>
                        <a:t>El nivel de implementación está dentro del curso adecuado en relación a las fechas programadas.</a:t>
                      </a:r>
                    </a:p>
                  </a:txBody>
                  <a:tcPr/>
                </a:tc>
                <a:extLst>
                  <a:ext uri="{0D108BD9-81ED-4DB2-BD59-A6C34878D82A}">
                    <a16:rowId xmlns:a16="http://schemas.microsoft.com/office/drawing/2014/main" val="2494611833"/>
                  </a:ext>
                </a:extLst>
              </a:tr>
            </a:tbl>
          </a:graphicData>
        </a:graphic>
      </p:graphicFrame>
    </p:spTree>
    <p:extLst>
      <p:ext uri="{BB962C8B-B14F-4D97-AF65-F5344CB8AC3E}">
        <p14:creationId xmlns:p14="http://schemas.microsoft.com/office/powerpoint/2010/main" val="378512871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369332"/>
          </a:xfrm>
          <a:prstGeom prst="rect">
            <a:avLst/>
          </a:prstGeom>
          <a:noFill/>
        </p:spPr>
        <p:txBody>
          <a:bodyPr wrap="square" rtlCol="0">
            <a:spAutoFit/>
          </a:bodyPr>
          <a:lstStyle/>
          <a:p>
            <a:r>
              <a:rPr lang="es-CL" b="1" dirty="0">
                <a:solidFill>
                  <a:schemeClr val="accent1">
                    <a:lumMod val="50000"/>
                  </a:schemeClr>
                </a:solidFill>
                <a:latin typeface="Aldhabi" panose="01000000000000000000" pitchFamily="2" charset="-78"/>
                <a:cs typeface="Aldhabi" panose="01000000000000000000" pitchFamily="2" charset="-78"/>
              </a:rPr>
              <a:t>DIRECCIÓN</a:t>
            </a:r>
          </a:p>
        </p:txBody>
      </p:sp>
      <p:graphicFrame>
        <p:nvGraphicFramePr>
          <p:cNvPr id="2" name="Tabla 6">
            <a:extLst>
              <a:ext uri="{FF2B5EF4-FFF2-40B4-BE49-F238E27FC236}">
                <a16:creationId xmlns:a16="http://schemas.microsoft.com/office/drawing/2014/main" id="{3F77A2FC-A8B5-419F-94C7-6AFB542B0DD0}"/>
              </a:ext>
            </a:extLst>
          </p:cNvPr>
          <p:cNvGraphicFramePr>
            <a:graphicFrameLocks noGrp="1"/>
          </p:cNvGraphicFramePr>
          <p:nvPr>
            <p:extLst>
              <p:ext uri="{D42A27DB-BD31-4B8C-83A1-F6EECF244321}">
                <p14:modId xmlns:p14="http://schemas.microsoft.com/office/powerpoint/2010/main" val="2777608841"/>
              </p:ext>
            </p:extLst>
          </p:nvPr>
        </p:nvGraphicFramePr>
        <p:xfrm>
          <a:off x="329531" y="735957"/>
          <a:ext cx="10609085" cy="5493877"/>
        </p:xfrm>
        <a:graphic>
          <a:graphicData uri="http://schemas.openxmlformats.org/drawingml/2006/table">
            <a:tbl>
              <a:tblPr firstRow="1" bandRow="1">
                <a:tableStyleId>{5C22544A-7EE6-4342-B048-85BDC9FD1C3A}</a:tableStyleId>
              </a:tblPr>
              <a:tblGrid>
                <a:gridCol w="1913340">
                  <a:extLst>
                    <a:ext uri="{9D8B030D-6E8A-4147-A177-3AD203B41FA5}">
                      <a16:colId xmlns:a16="http://schemas.microsoft.com/office/drawing/2014/main" val="2163652378"/>
                    </a:ext>
                  </a:extLst>
                </a:gridCol>
                <a:gridCol w="2868370">
                  <a:extLst>
                    <a:ext uri="{9D8B030D-6E8A-4147-A177-3AD203B41FA5}">
                      <a16:colId xmlns:a16="http://schemas.microsoft.com/office/drawing/2014/main" val="2425467634"/>
                    </a:ext>
                  </a:extLst>
                </a:gridCol>
                <a:gridCol w="2032621">
                  <a:extLst>
                    <a:ext uri="{9D8B030D-6E8A-4147-A177-3AD203B41FA5}">
                      <a16:colId xmlns:a16="http://schemas.microsoft.com/office/drawing/2014/main" val="1275998232"/>
                    </a:ext>
                  </a:extLst>
                </a:gridCol>
                <a:gridCol w="1965295">
                  <a:extLst>
                    <a:ext uri="{9D8B030D-6E8A-4147-A177-3AD203B41FA5}">
                      <a16:colId xmlns:a16="http://schemas.microsoft.com/office/drawing/2014/main" val="1690336015"/>
                    </a:ext>
                  </a:extLst>
                </a:gridCol>
                <a:gridCol w="1829459">
                  <a:extLst>
                    <a:ext uri="{9D8B030D-6E8A-4147-A177-3AD203B41FA5}">
                      <a16:colId xmlns:a16="http://schemas.microsoft.com/office/drawing/2014/main" val="1220590226"/>
                    </a:ext>
                  </a:extLst>
                </a:gridCol>
              </a:tblGrid>
              <a:tr h="500871">
                <a:tc>
                  <a:txBody>
                    <a:bodyPr/>
                    <a:lstStyle/>
                    <a:p>
                      <a:r>
                        <a:rPr lang="es-CL" sz="1400" dirty="0">
                          <a:latin typeface="Arial" panose="020B0604020202020204" pitchFamily="34" charset="0"/>
                          <a:cs typeface="Arial" panose="020B0604020202020204" pitchFamily="34" charset="0"/>
                        </a:rPr>
                        <a:t>Dimensión:</a:t>
                      </a:r>
                    </a:p>
                  </a:txBody>
                  <a:tcPr/>
                </a:tc>
                <a:tc>
                  <a:txBody>
                    <a:bodyPr/>
                    <a:lstStyle/>
                    <a:p>
                      <a:r>
                        <a:rPr lang="es-CL" sz="1400" dirty="0">
                          <a:latin typeface="Arial" panose="020B0604020202020204" pitchFamily="34" charset="0"/>
                          <a:cs typeface="Arial" panose="020B0604020202020204" pitchFamily="34" charset="0"/>
                        </a:rPr>
                        <a:t>Objetivo Estratégico</a:t>
                      </a:r>
                    </a:p>
                  </a:txBody>
                  <a:tcPr/>
                </a:tc>
                <a:tc>
                  <a:txBody>
                    <a:bodyPr/>
                    <a:lstStyle/>
                    <a:p>
                      <a:r>
                        <a:rPr lang="es-CL" sz="1400" dirty="0">
                          <a:latin typeface="Arial" panose="020B0604020202020204" pitchFamily="34" charset="0"/>
                          <a:cs typeface="Arial" panose="020B0604020202020204" pitchFamily="34" charset="0"/>
                        </a:rPr>
                        <a:t>Nombre de la acción</a:t>
                      </a:r>
                    </a:p>
                  </a:txBody>
                  <a:tcPr/>
                </a:tc>
                <a:tc>
                  <a:txBody>
                    <a:bodyPr/>
                    <a:lstStyle/>
                    <a:p>
                      <a:r>
                        <a:rPr lang="es-MX" sz="1400" dirty="0">
                          <a:latin typeface="Arial" panose="020B0604020202020204" pitchFamily="34" charset="0"/>
                          <a:cs typeface="Arial" panose="020B0604020202020204" pitchFamily="34" charset="0"/>
                        </a:rPr>
                        <a:t>Nivel de</a:t>
                      </a:r>
                    </a:p>
                    <a:p>
                      <a:r>
                        <a:rPr lang="es-MX" sz="1400" dirty="0">
                          <a:latin typeface="Arial" panose="020B0604020202020204" pitchFamily="34" charset="0"/>
                          <a:cs typeface="Arial" panose="020B0604020202020204" pitchFamily="34" charset="0"/>
                        </a:rPr>
                        <a:t>ejecución final</a:t>
                      </a:r>
                    </a:p>
                  </a:txBody>
                  <a:tcPr/>
                </a:tc>
                <a:tc>
                  <a:txBody>
                    <a:bodyPr/>
                    <a:lstStyle/>
                    <a:p>
                      <a:r>
                        <a:rPr lang="es-CL" sz="1400" dirty="0">
                          <a:latin typeface="Arial" panose="020B0604020202020204" pitchFamily="34" charset="0"/>
                          <a:cs typeface="Arial" panose="020B0604020202020204" pitchFamily="34" charset="0"/>
                        </a:rPr>
                        <a:t>Justificación</a:t>
                      </a:r>
                    </a:p>
                  </a:txBody>
                  <a:tcPr/>
                </a:tc>
                <a:extLst>
                  <a:ext uri="{0D108BD9-81ED-4DB2-BD59-A6C34878D82A}">
                    <a16:rowId xmlns:a16="http://schemas.microsoft.com/office/drawing/2014/main" val="3396920414"/>
                  </a:ext>
                </a:extLst>
              </a:tr>
              <a:tr h="527373">
                <a:tc rowSpan="5">
                  <a:txBody>
                    <a:bodyPr/>
                    <a:lstStyle/>
                    <a:p>
                      <a:r>
                        <a:rPr lang="es-CL" sz="1400" dirty="0">
                          <a:latin typeface="Arial" panose="020B0604020202020204" pitchFamily="34" charset="0"/>
                          <a:cs typeface="Arial" panose="020B0604020202020204" pitchFamily="34" charset="0"/>
                        </a:rPr>
                        <a:t>Gestión de Recursos</a:t>
                      </a:r>
                    </a:p>
                  </a:txBody>
                  <a:tcPr/>
                </a:tc>
                <a:tc rowSpan="5">
                  <a:txBody>
                    <a:bodyPr/>
                    <a:lstStyle/>
                    <a:p>
                      <a:r>
                        <a:rPr lang="es-ES" sz="1400" dirty="0">
                          <a:latin typeface="Arial" panose="020B0604020202020204" pitchFamily="34" charset="0"/>
                          <a:cs typeface="Arial" panose="020B0604020202020204" pitchFamily="34" charset="0"/>
                        </a:rPr>
                        <a:t>Continuar con el perfeccionamiento docente, fortaleciendo el trabajo colaborativo, asegurando la disponibilidad de los recursos materiales y financieros requeridos para su desempeño laboral y el bienestar de toda nuestra comunidad, a través de diferentes estrategias (autocuidados, talleres para padres, salidas pedagógicas)  que conlleven a una sana convivencia, resguardando paralelamente las condiciones sanitarias.</a:t>
                      </a:r>
                      <a:endParaRPr lang="es-CL" sz="1400" dirty="0">
                        <a:latin typeface="Arial" panose="020B0604020202020204" pitchFamily="34" charset="0"/>
                        <a:cs typeface="Arial" panose="020B0604020202020204" pitchFamily="34" charset="0"/>
                      </a:endParaRPr>
                    </a:p>
                  </a:txBody>
                  <a:tcPr/>
                </a:tc>
                <a:tc>
                  <a:txBody>
                    <a:bodyPr/>
                    <a:lstStyle/>
                    <a:p>
                      <a:r>
                        <a:rPr lang="es-CL" sz="1400" dirty="0">
                          <a:latin typeface="Arial" panose="020B0604020202020204" pitchFamily="34" charset="0"/>
                          <a:cs typeface="Arial" panose="020B0604020202020204" pitchFamily="34" charset="0"/>
                        </a:rPr>
                        <a:t>Biblioteca CRA</a:t>
                      </a:r>
                    </a:p>
                  </a:txBody>
                  <a:tcPr/>
                </a:tc>
                <a:tc>
                  <a:txBody>
                    <a:bodyPr/>
                    <a:lstStyle/>
                    <a:p>
                      <a:r>
                        <a:rPr lang="es-MX" sz="1400" dirty="0">
                          <a:latin typeface="Arial" panose="020B0604020202020204" pitchFamily="34" charset="0"/>
                          <a:cs typeface="Arial" panose="020B0604020202020204" pitchFamily="34" charset="0"/>
                        </a:rPr>
                        <a:t>Implementado</a:t>
                      </a:r>
                    </a:p>
                    <a:p>
                      <a:r>
                        <a:rPr lang="es-MX" sz="1400" dirty="0">
                          <a:latin typeface="Arial" panose="020B0604020202020204" pitchFamily="34" charset="0"/>
                          <a:cs typeface="Arial" panose="020B0604020202020204" pitchFamily="34" charset="0"/>
                        </a:rPr>
                        <a:t>(100%)</a:t>
                      </a:r>
                    </a:p>
                  </a:txBody>
                  <a:tcPr/>
                </a:tc>
                <a:tc>
                  <a:txBody>
                    <a:bodyPr/>
                    <a:lstStyle/>
                    <a:p>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06496478"/>
                  </a:ext>
                </a:extLst>
              </a:tr>
              <a:tr h="681191">
                <a:tc vMerge="1">
                  <a:txBody>
                    <a:bodyPr/>
                    <a:lstStyle/>
                    <a:p>
                      <a:endParaRPr lang="es-CL" dirty="0"/>
                    </a:p>
                  </a:txBody>
                  <a:tcPr/>
                </a:tc>
                <a:tc vMerge="1">
                  <a:txBody>
                    <a:bodyPr/>
                    <a:lstStyle/>
                    <a:p>
                      <a:endParaRPr lang="es-CL" dirty="0"/>
                    </a:p>
                  </a:txBody>
                  <a:tcPr/>
                </a:tc>
                <a:tc>
                  <a:txBody>
                    <a:bodyPr/>
                    <a:lstStyle/>
                    <a:p>
                      <a:r>
                        <a:rPr lang="es-CL" sz="1400" dirty="0">
                          <a:latin typeface="Arial" panose="020B0604020202020204" pitchFamily="34" charset="0"/>
                          <a:cs typeface="Arial" panose="020B0604020202020204" pitchFamily="34" charset="0"/>
                        </a:rPr>
                        <a:t>Carrera Docente</a:t>
                      </a:r>
                    </a:p>
                  </a:txBody>
                  <a:tcPr/>
                </a:tc>
                <a:tc>
                  <a:txBody>
                    <a:bodyPr/>
                    <a:lstStyle/>
                    <a:p>
                      <a:r>
                        <a:rPr lang="es-MX" sz="1400" dirty="0">
                          <a:latin typeface="Arial" panose="020B0604020202020204" pitchFamily="34" charset="0"/>
                          <a:cs typeface="Arial" panose="020B0604020202020204" pitchFamily="34" charset="0"/>
                        </a:rPr>
                        <a:t>Implementado</a:t>
                      </a:r>
                    </a:p>
                    <a:p>
                      <a:r>
                        <a:rPr lang="es-MX" sz="1400" dirty="0">
                          <a:latin typeface="Arial" panose="020B0604020202020204" pitchFamily="34" charset="0"/>
                          <a:cs typeface="Arial" panose="020B0604020202020204" pitchFamily="34" charset="0"/>
                        </a:rPr>
                        <a:t>(100%)</a:t>
                      </a:r>
                    </a:p>
                  </a:txBody>
                  <a:tcPr/>
                </a:tc>
                <a:tc>
                  <a:txBody>
                    <a:bodyPr/>
                    <a:lstStyle/>
                    <a:p>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48897283"/>
                  </a:ext>
                </a:extLst>
              </a:tr>
              <a:tr h="1482218">
                <a:tc vMerge="1">
                  <a:txBody>
                    <a:bodyPr/>
                    <a:lstStyle/>
                    <a:p>
                      <a:endParaRPr lang="es-CL" dirty="0"/>
                    </a:p>
                  </a:txBody>
                  <a:tcPr/>
                </a:tc>
                <a:tc vMerge="1">
                  <a:txBody>
                    <a:bodyPr/>
                    <a:lstStyle/>
                    <a:p>
                      <a:endParaRPr lang="es-CL" dirty="0"/>
                    </a:p>
                  </a:txBody>
                  <a:tcPr/>
                </a:tc>
                <a:tc>
                  <a:txBody>
                    <a:bodyPr/>
                    <a:lstStyle/>
                    <a:p>
                      <a:r>
                        <a:rPr lang="es-ES" sz="1400" dirty="0">
                          <a:latin typeface="Arial" panose="020B0604020202020204" pitchFamily="34" charset="0"/>
                          <a:cs typeface="Arial" panose="020B0604020202020204" pitchFamily="34" charset="0"/>
                        </a:rPr>
                        <a:t>Gestión de Recursos Humanos y Materiales</a:t>
                      </a:r>
                      <a:endParaRPr lang="es-CL" sz="1400" dirty="0">
                        <a:latin typeface="Arial" panose="020B0604020202020204" pitchFamily="34" charset="0"/>
                        <a:cs typeface="Arial" panose="020B0604020202020204" pitchFamily="34" charset="0"/>
                      </a:endParaRPr>
                    </a:p>
                  </a:txBody>
                  <a:tcPr/>
                </a:tc>
                <a:tc>
                  <a:txBody>
                    <a:bodyPr/>
                    <a:lstStyle/>
                    <a:p>
                      <a:pPr algn="just"/>
                      <a:r>
                        <a:rPr lang="es-ES" sz="1400" dirty="0">
                          <a:latin typeface="Arial" panose="020B0604020202020204" pitchFamily="34" charset="0"/>
                          <a:cs typeface="Arial" panose="020B0604020202020204" pitchFamily="34" charset="0"/>
                        </a:rPr>
                        <a:t>Implementación</a:t>
                      </a:r>
                    </a:p>
                    <a:p>
                      <a:pPr algn="just"/>
                      <a:r>
                        <a:rPr lang="es-ES" sz="1400" dirty="0">
                          <a:latin typeface="Arial" panose="020B0604020202020204" pitchFamily="34" charset="0"/>
                          <a:cs typeface="Arial" panose="020B0604020202020204" pitchFamily="34" charset="0"/>
                        </a:rPr>
                        <a:t>avanzada (75% a</a:t>
                      </a:r>
                    </a:p>
                    <a:p>
                      <a:pPr algn="just"/>
                      <a:r>
                        <a:rPr lang="es-ES" sz="1400" dirty="0">
                          <a:latin typeface="Arial" panose="020B0604020202020204" pitchFamily="34" charset="0"/>
                          <a:cs typeface="Arial" panose="020B0604020202020204" pitchFamily="34" charset="0"/>
                        </a:rPr>
                        <a:t>99%)</a:t>
                      </a:r>
                    </a:p>
                    <a:p>
                      <a:endParaRPr lang="es-MX" sz="1400" dirty="0">
                        <a:latin typeface="Arial" panose="020B0604020202020204" pitchFamily="34" charset="0"/>
                        <a:cs typeface="Arial" panose="020B060402020202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400" dirty="0">
                          <a:latin typeface="Arial" panose="020B0604020202020204" pitchFamily="34" charset="0"/>
                          <a:cs typeface="Arial" panose="020B0604020202020204" pitchFamily="34" charset="0"/>
                        </a:rPr>
                        <a:t>El nivel de implementación está dentro del curso adecuado en relación a las fechas programadas.</a:t>
                      </a:r>
                    </a:p>
                    <a:p>
                      <a:pPr algn="just"/>
                      <a:endParaRPr lang="es-E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77645409"/>
                  </a:ext>
                </a:extLst>
              </a:tr>
              <a:tr h="810593">
                <a:tc vMerge="1">
                  <a:txBody>
                    <a:bodyPr/>
                    <a:lstStyle/>
                    <a:p>
                      <a:endParaRPr lang="es-CL"/>
                    </a:p>
                  </a:txBody>
                  <a:tcPr/>
                </a:tc>
                <a:tc vMerge="1">
                  <a:txBody>
                    <a:bodyPr/>
                    <a:lstStyle/>
                    <a:p>
                      <a:endParaRPr lang="es-CL"/>
                    </a:p>
                  </a:txBody>
                  <a:tcPr/>
                </a:tc>
                <a:tc>
                  <a:txBody>
                    <a:bodyPr/>
                    <a:lstStyle/>
                    <a:p>
                      <a:r>
                        <a:rPr lang="es-ES" sz="1400" dirty="0">
                          <a:latin typeface="Arial" panose="020B0604020202020204" pitchFamily="34" charset="0"/>
                          <a:cs typeface="Arial" panose="020B0604020202020204" pitchFamily="34" charset="0"/>
                        </a:rPr>
                        <a:t>Insumos para protección y seguridad por crisis sanitaria</a:t>
                      </a:r>
                      <a:endParaRPr lang="es-CL" sz="1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Implementado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(100%)</a:t>
                      </a:r>
                    </a:p>
                    <a:p>
                      <a:endParaRPr lang="es-CL" dirty="0"/>
                    </a:p>
                  </a:txBody>
                  <a:tcPr/>
                </a:tc>
                <a:tc>
                  <a:txBody>
                    <a:bodyPr/>
                    <a:lstStyle/>
                    <a:p>
                      <a:endParaRPr lang="es-CL" dirty="0"/>
                    </a:p>
                  </a:txBody>
                  <a:tcPr/>
                </a:tc>
                <a:extLst>
                  <a:ext uri="{0D108BD9-81ED-4DB2-BD59-A6C34878D82A}">
                    <a16:rowId xmlns:a16="http://schemas.microsoft.com/office/drawing/2014/main" val="738241299"/>
                  </a:ext>
                </a:extLst>
              </a:tr>
              <a:tr h="1141303">
                <a:tc vMerge="1">
                  <a:txBody>
                    <a:bodyPr/>
                    <a:lstStyle/>
                    <a:p>
                      <a:endParaRPr lang="es-CL"/>
                    </a:p>
                  </a:txBody>
                  <a:tcPr/>
                </a:tc>
                <a:tc vMerge="1">
                  <a:txBody>
                    <a:bodyPr/>
                    <a:lstStyle/>
                    <a:p>
                      <a:endParaRPr lang="es-CL"/>
                    </a:p>
                  </a:txBody>
                  <a:tcPr/>
                </a:tc>
                <a:tc>
                  <a:txBody>
                    <a:bodyPr/>
                    <a:lstStyle/>
                    <a:p>
                      <a:r>
                        <a:rPr lang="es-ES" sz="1400" dirty="0">
                          <a:latin typeface="Arial" panose="020B0604020202020204" pitchFamily="34" charset="0"/>
                          <a:cs typeface="Arial" panose="020B0604020202020204" pitchFamily="34" charset="0"/>
                        </a:rPr>
                        <a:t>Presupuesto 2022 y Rendición de Recursos SEP.</a:t>
                      </a:r>
                      <a:endParaRPr lang="es-CL" sz="1400" dirty="0">
                        <a:latin typeface="Arial" panose="020B0604020202020204" pitchFamily="34" charset="0"/>
                        <a:cs typeface="Arial" panose="020B0604020202020204" pitchFamily="34" charset="0"/>
                      </a:endParaRPr>
                    </a:p>
                  </a:txBody>
                  <a:tcPr/>
                </a:tc>
                <a:tc>
                  <a:txBody>
                    <a:bodyPr/>
                    <a:lstStyle/>
                    <a:p>
                      <a:pPr algn="just"/>
                      <a:r>
                        <a:rPr lang="es-ES" sz="1400" dirty="0">
                          <a:latin typeface="Arial" panose="020B0604020202020204" pitchFamily="34" charset="0"/>
                          <a:cs typeface="Arial" panose="020B0604020202020204" pitchFamily="34" charset="0"/>
                        </a:rPr>
                        <a:t>Implementación</a:t>
                      </a:r>
                    </a:p>
                    <a:p>
                      <a:pPr algn="just"/>
                      <a:r>
                        <a:rPr lang="es-ES" sz="1400" dirty="0">
                          <a:latin typeface="Arial" panose="020B0604020202020204" pitchFamily="34" charset="0"/>
                          <a:cs typeface="Arial" panose="020B0604020202020204" pitchFamily="34" charset="0"/>
                        </a:rPr>
                        <a:t>avanzada (75% a</a:t>
                      </a:r>
                    </a:p>
                    <a:p>
                      <a:pPr algn="just"/>
                      <a:r>
                        <a:rPr lang="es-ES" sz="1400" dirty="0">
                          <a:latin typeface="Arial" panose="020B0604020202020204" pitchFamily="34" charset="0"/>
                          <a:cs typeface="Arial" panose="020B0604020202020204" pitchFamily="34" charset="0"/>
                        </a:rPr>
                        <a:t>99%)</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400" dirty="0">
                          <a:latin typeface="Arial" panose="020B0604020202020204" pitchFamily="34" charset="0"/>
                          <a:cs typeface="Arial" panose="020B0604020202020204" pitchFamily="34" charset="0"/>
                        </a:rPr>
                        <a:t>El nivel de implementación está dentro del curso adecuado en relación a las fechas programadas.</a:t>
                      </a:r>
                    </a:p>
                  </a:txBody>
                  <a:tcPr/>
                </a:tc>
                <a:extLst>
                  <a:ext uri="{0D108BD9-81ED-4DB2-BD59-A6C34878D82A}">
                    <a16:rowId xmlns:a16="http://schemas.microsoft.com/office/drawing/2014/main" val="2535035448"/>
                  </a:ext>
                </a:extLst>
              </a:tr>
            </a:tbl>
          </a:graphicData>
        </a:graphic>
      </p:graphicFrame>
      <p:sp>
        <p:nvSpPr>
          <p:cNvPr id="7" name="CuadroTexto 6">
            <a:extLst>
              <a:ext uri="{FF2B5EF4-FFF2-40B4-BE49-F238E27FC236}">
                <a16:creationId xmlns:a16="http://schemas.microsoft.com/office/drawing/2014/main" id="{0A0FF1FA-D5C3-4D5F-9C30-3C3E08A34774}"/>
              </a:ext>
            </a:extLst>
          </p:cNvPr>
          <p:cNvSpPr txBox="1"/>
          <p:nvPr/>
        </p:nvSpPr>
        <p:spPr>
          <a:xfrm>
            <a:off x="365592" y="293418"/>
            <a:ext cx="6192370" cy="369332"/>
          </a:xfrm>
          <a:prstGeom prst="rect">
            <a:avLst/>
          </a:prstGeom>
          <a:noFill/>
        </p:spPr>
        <p:txBody>
          <a:bodyPr wrap="square">
            <a:spAutoFit/>
          </a:bodyPr>
          <a:lstStyle/>
          <a:p>
            <a:pPr>
              <a:spcAft>
                <a:spcPts val="0"/>
              </a:spcAft>
              <a:tabLst>
                <a:tab pos="779780" algn="l"/>
              </a:tabLst>
            </a:pPr>
            <a:r>
              <a:rPr lang="es-ES" b="1" dirty="0">
                <a:solidFill>
                  <a:schemeClr val="accent1">
                    <a:lumMod val="50000"/>
                  </a:schemeClr>
                </a:solidFill>
                <a:latin typeface="Arial" panose="020B0604020202020204" pitchFamily="34" charset="0"/>
                <a:ea typeface="Carlito"/>
                <a:cs typeface="Arial" panose="020B0604020202020204" pitchFamily="34" charset="0"/>
              </a:rPr>
              <a:t>3. Evaluación del periodo anual Gestión de Recursos:</a:t>
            </a:r>
          </a:p>
        </p:txBody>
      </p:sp>
    </p:spTree>
    <p:extLst>
      <p:ext uri="{BB962C8B-B14F-4D97-AF65-F5344CB8AC3E}">
        <p14:creationId xmlns:p14="http://schemas.microsoft.com/office/powerpoint/2010/main" val="381533499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369332"/>
          </a:xfrm>
          <a:prstGeom prst="rect">
            <a:avLst/>
          </a:prstGeom>
          <a:noFill/>
        </p:spPr>
        <p:txBody>
          <a:bodyPr wrap="square" rtlCol="0">
            <a:spAutoFit/>
          </a:bodyPr>
          <a:lstStyle/>
          <a:p>
            <a:r>
              <a:rPr lang="es-CL" b="1" dirty="0">
                <a:solidFill>
                  <a:schemeClr val="accent1">
                    <a:lumMod val="50000"/>
                  </a:schemeClr>
                </a:solidFill>
                <a:latin typeface="Aldhabi" panose="01000000000000000000" pitchFamily="2" charset="-78"/>
                <a:cs typeface="Aldhabi" panose="01000000000000000000" pitchFamily="2" charset="-78"/>
              </a:rPr>
              <a:t>DIRECCIÓN</a:t>
            </a:r>
          </a:p>
        </p:txBody>
      </p:sp>
      <p:graphicFrame>
        <p:nvGraphicFramePr>
          <p:cNvPr id="2" name="Tabla 6">
            <a:extLst>
              <a:ext uri="{FF2B5EF4-FFF2-40B4-BE49-F238E27FC236}">
                <a16:creationId xmlns:a16="http://schemas.microsoft.com/office/drawing/2014/main" id="{3F77A2FC-A8B5-419F-94C7-6AFB542B0DD0}"/>
              </a:ext>
            </a:extLst>
          </p:cNvPr>
          <p:cNvGraphicFramePr>
            <a:graphicFrameLocks noGrp="1"/>
          </p:cNvGraphicFramePr>
          <p:nvPr>
            <p:extLst>
              <p:ext uri="{D42A27DB-BD31-4B8C-83A1-F6EECF244321}">
                <p14:modId xmlns:p14="http://schemas.microsoft.com/office/powerpoint/2010/main" val="1392546167"/>
              </p:ext>
            </p:extLst>
          </p:nvPr>
        </p:nvGraphicFramePr>
        <p:xfrm>
          <a:off x="329531" y="735959"/>
          <a:ext cx="10609085" cy="4903658"/>
        </p:xfrm>
        <a:graphic>
          <a:graphicData uri="http://schemas.openxmlformats.org/drawingml/2006/table">
            <a:tbl>
              <a:tblPr firstRow="1" bandRow="1">
                <a:tableStyleId>{5C22544A-7EE6-4342-B048-85BDC9FD1C3A}</a:tableStyleId>
              </a:tblPr>
              <a:tblGrid>
                <a:gridCol w="1913340">
                  <a:extLst>
                    <a:ext uri="{9D8B030D-6E8A-4147-A177-3AD203B41FA5}">
                      <a16:colId xmlns:a16="http://schemas.microsoft.com/office/drawing/2014/main" val="2163652378"/>
                    </a:ext>
                  </a:extLst>
                </a:gridCol>
                <a:gridCol w="2868370">
                  <a:extLst>
                    <a:ext uri="{9D8B030D-6E8A-4147-A177-3AD203B41FA5}">
                      <a16:colId xmlns:a16="http://schemas.microsoft.com/office/drawing/2014/main" val="2425467634"/>
                    </a:ext>
                  </a:extLst>
                </a:gridCol>
                <a:gridCol w="2032621">
                  <a:extLst>
                    <a:ext uri="{9D8B030D-6E8A-4147-A177-3AD203B41FA5}">
                      <a16:colId xmlns:a16="http://schemas.microsoft.com/office/drawing/2014/main" val="1275998232"/>
                    </a:ext>
                  </a:extLst>
                </a:gridCol>
                <a:gridCol w="1965295">
                  <a:extLst>
                    <a:ext uri="{9D8B030D-6E8A-4147-A177-3AD203B41FA5}">
                      <a16:colId xmlns:a16="http://schemas.microsoft.com/office/drawing/2014/main" val="1690336015"/>
                    </a:ext>
                  </a:extLst>
                </a:gridCol>
                <a:gridCol w="1829459">
                  <a:extLst>
                    <a:ext uri="{9D8B030D-6E8A-4147-A177-3AD203B41FA5}">
                      <a16:colId xmlns:a16="http://schemas.microsoft.com/office/drawing/2014/main" val="1220590226"/>
                    </a:ext>
                  </a:extLst>
                </a:gridCol>
              </a:tblGrid>
              <a:tr h="460949">
                <a:tc>
                  <a:txBody>
                    <a:bodyPr/>
                    <a:lstStyle/>
                    <a:p>
                      <a:r>
                        <a:rPr lang="es-CL" sz="1400" dirty="0">
                          <a:latin typeface="Arial" panose="020B0604020202020204" pitchFamily="34" charset="0"/>
                          <a:cs typeface="Arial" panose="020B0604020202020204" pitchFamily="34" charset="0"/>
                        </a:rPr>
                        <a:t>Dimensión:</a:t>
                      </a:r>
                    </a:p>
                  </a:txBody>
                  <a:tcPr/>
                </a:tc>
                <a:tc>
                  <a:txBody>
                    <a:bodyPr/>
                    <a:lstStyle/>
                    <a:p>
                      <a:r>
                        <a:rPr lang="es-CL" sz="1400" dirty="0">
                          <a:latin typeface="Arial" panose="020B0604020202020204" pitchFamily="34" charset="0"/>
                          <a:cs typeface="Arial" panose="020B0604020202020204" pitchFamily="34" charset="0"/>
                        </a:rPr>
                        <a:t>Objetivo Estratégico</a:t>
                      </a:r>
                    </a:p>
                  </a:txBody>
                  <a:tcPr/>
                </a:tc>
                <a:tc>
                  <a:txBody>
                    <a:bodyPr/>
                    <a:lstStyle/>
                    <a:p>
                      <a:r>
                        <a:rPr lang="es-CL" sz="1400" dirty="0">
                          <a:latin typeface="Arial" panose="020B0604020202020204" pitchFamily="34" charset="0"/>
                          <a:cs typeface="Arial" panose="020B0604020202020204" pitchFamily="34" charset="0"/>
                        </a:rPr>
                        <a:t>Nombre de la acción</a:t>
                      </a:r>
                    </a:p>
                  </a:txBody>
                  <a:tcPr/>
                </a:tc>
                <a:tc>
                  <a:txBody>
                    <a:bodyPr/>
                    <a:lstStyle/>
                    <a:p>
                      <a:r>
                        <a:rPr lang="es-MX" sz="1400" dirty="0">
                          <a:latin typeface="Arial" panose="020B0604020202020204" pitchFamily="34" charset="0"/>
                          <a:cs typeface="Arial" panose="020B0604020202020204" pitchFamily="34" charset="0"/>
                        </a:rPr>
                        <a:t>Nivel de</a:t>
                      </a:r>
                    </a:p>
                    <a:p>
                      <a:r>
                        <a:rPr lang="es-MX" sz="1400" dirty="0">
                          <a:latin typeface="Arial" panose="020B0604020202020204" pitchFamily="34" charset="0"/>
                          <a:cs typeface="Arial" panose="020B0604020202020204" pitchFamily="34" charset="0"/>
                        </a:rPr>
                        <a:t>ejecución final</a:t>
                      </a:r>
                    </a:p>
                  </a:txBody>
                  <a:tcPr/>
                </a:tc>
                <a:tc>
                  <a:txBody>
                    <a:bodyPr/>
                    <a:lstStyle/>
                    <a:p>
                      <a:r>
                        <a:rPr lang="es-CL" sz="1400" dirty="0">
                          <a:latin typeface="Arial" panose="020B0604020202020204" pitchFamily="34" charset="0"/>
                          <a:cs typeface="Arial" panose="020B0604020202020204" pitchFamily="34" charset="0"/>
                        </a:rPr>
                        <a:t>Justificación</a:t>
                      </a:r>
                    </a:p>
                  </a:txBody>
                  <a:tcPr/>
                </a:tc>
                <a:extLst>
                  <a:ext uri="{0D108BD9-81ED-4DB2-BD59-A6C34878D82A}">
                    <a16:rowId xmlns:a16="http://schemas.microsoft.com/office/drawing/2014/main" val="3396920414"/>
                  </a:ext>
                </a:extLst>
              </a:tr>
              <a:tr h="1599765">
                <a:tc rowSpan="2">
                  <a:txBody>
                    <a:bodyPr/>
                    <a:lstStyle/>
                    <a:p>
                      <a:r>
                        <a:rPr lang="es-CL" sz="1400" dirty="0">
                          <a:latin typeface="Arial" panose="020B0604020202020204" pitchFamily="34" charset="0"/>
                          <a:cs typeface="Arial" panose="020B0604020202020204" pitchFamily="34" charset="0"/>
                        </a:rPr>
                        <a:t>Gestión de Recursos</a:t>
                      </a:r>
                    </a:p>
                  </a:txBody>
                  <a:tcPr/>
                </a:tc>
                <a:tc rowSpan="2">
                  <a:txBody>
                    <a:bodyPr/>
                    <a:lstStyle/>
                    <a:p>
                      <a:r>
                        <a:rPr lang="es-ES" sz="1400" dirty="0">
                          <a:latin typeface="Arial" panose="020B0604020202020204" pitchFamily="34" charset="0"/>
                          <a:cs typeface="Arial" panose="020B0604020202020204" pitchFamily="34" charset="0"/>
                        </a:rPr>
                        <a:t>Continuar con el perfeccionamiento docente, fortaleciendo el trabajo colaborativo, asegurando la disponibilidad de los recursos materiales y financieros requeridos para su desempeño laboral y el bienestar de toda nuestra comunidad, a través de diferentes estrategias (autocuidados, talleres para padres, salidas pedagógicas)  que conlleven a una sana convivencia, resguardando paralelamente las condiciones sanitarias.</a:t>
                      </a:r>
                      <a:endParaRPr lang="es-CL" sz="1400" dirty="0">
                        <a:latin typeface="Arial" panose="020B0604020202020204" pitchFamily="34" charset="0"/>
                        <a:cs typeface="Arial" panose="020B0604020202020204" pitchFamily="34" charset="0"/>
                      </a:endParaRPr>
                    </a:p>
                  </a:txBody>
                  <a:tcPr/>
                </a:tc>
                <a:tc>
                  <a:txBody>
                    <a:bodyPr/>
                    <a:lstStyle/>
                    <a:p>
                      <a:r>
                        <a:rPr lang="es-ES" sz="1400" dirty="0">
                          <a:latin typeface="Arial" panose="020B0604020202020204" pitchFamily="34" charset="0"/>
                          <a:cs typeface="Arial" panose="020B0604020202020204" pitchFamily="34" charset="0"/>
                        </a:rPr>
                        <a:t>Reconocimiento e incentivo al buen desempeño</a:t>
                      </a:r>
                      <a:endParaRPr lang="es-CL" sz="1400" dirty="0">
                        <a:latin typeface="Arial" panose="020B0604020202020204" pitchFamily="34" charset="0"/>
                        <a:cs typeface="Arial" panose="020B0604020202020204" pitchFamily="34" charset="0"/>
                      </a:endParaRPr>
                    </a:p>
                  </a:txBody>
                  <a:tcPr/>
                </a:tc>
                <a:tc>
                  <a:txBody>
                    <a:bodyPr/>
                    <a:lstStyle/>
                    <a:p>
                      <a:r>
                        <a:rPr lang="es-ES" sz="1400" dirty="0">
                          <a:latin typeface="Arial" panose="020B0604020202020204" pitchFamily="34" charset="0"/>
                          <a:cs typeface="Arial" panose="020B0604020202020204" pitchFamily="34" charset="0"/>
                        </a:rPr>
                        <a:t>Implementación</a:t>
                      </a:r>
                    </a:p>
                    <a:p>
                      <a:r>
                        <a:rPr lang="es-ES" sz="1400" dirty="0">
                          <a:latin typeface="Arial" panose="020B0604020202020204" pitchFamily="34" charset="0"/>
                          <a:cs typeface="Arial" panose="020B0604020202020204" pitchFamily="34" charset="0"/>
                        </a:rPr>
                        <a:t>avanzada (75% a</a:t>
                      </a:r>
                    </a:p>
                    <a:p>
                      <a:r>
                        <a:rPr lang="es-ES" sz="1400" dirty="0">
                          <a:latin typeface="Arial" panose="020B0604020202020204" pitchFamily="34" charset="0"/>
                          <a:cs typeface="Arial" panose="020B0604020202020204" pitchFamily="34" charset="0"/>
                        </a:rPr>
                        <a:t>99%)</a:t>
                      </a:r>
                    </a:p>
                    <a:p>
                      <a:endParaRPr lang="es-MX" sz="1400" dirty="0">
                        <a:latin typeface="Arial" panose="020B0604020202020204" pitchFamily="34" charset="0"/>
                        <a:cs typeface="Arial" panose="020B0604020202020204" pitchFamily="34" charset="0"/>
                      </a:endParaRPr>
                    </a:p>
                  </a:txBody>
                  <a:tcPr/>
                </a:tc>
                <a:tc>
                  <a:txBody>
                    <a:bodyPr/>
                    <a:lstStyle/>
                    <a:p>
                      <a:r>
                        <a:rPr lang="es-ES" sz="1400" dirty="0">
                          <a:latin typeface="Arial" panose="020B0604020202020204" pitchFamily="34" charset="0"/>
                          <a:cs typeface="Arial" panose="020B0604020202020204" pitchFamily="34" charset="0"/>
                        </a:rPr>
                        <a:t>El nivel de implementación está dentro del curso adecuado en relación a las fechas programadas.</a:t>
                      </a:r>
                    </a:p>
                    <a:p>
                      <a:endParaRPr lang="es-ES" sz="1400" dirty="0">
                        <a:latin typeface="Arial" panose="020B0604020202020204" pitchFamily="34" charset="0"/>
                        <a:cs typeface="Arial" panose="020B0604020202020204" pitchFamily="34" charset="0"/>
                      </a:endParaRPr>
                    </a:p>
                    <a:p>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06496478"/>
                  </a:ext>
                </a:extLst>
              </a:tr>
              <a:tr h="2587178">
                <a:tc vMerge="1">
                  <a:txBody>
                    <a:bodyPr/>
                    <a:lstStyle/>
                    <a:p>
                      <a:endParaRPr lang="es-CL" dirty="0"/>
                    </a:p>
                  </a:txBody>
                  <a:tcPr/>
                </a:tc>
                <a:tc vMerge="1">
                  <a:txBody>
                    <a:bodyPr/>
                    <a:lstStyle/>
                    <a:p>
                      <a:endParaRPr lang="es-CL" dirty="0"/>
                    </a:p>
                  </a:txBody>
                  <a:tcPr/>
                </a:tc>
                <a:tc>
                  <a:txBody>
                    <a:bodyPr/>
                    <a:lstStyle/>
                    <a:p>
                      <a:r>
                        <a:rPr lang="es-CL" sz="1400" dirty="0">
                          <a:latin typeface="Arial" panose="020B0604020202020204" pitchFamily="34" charset="0"/>
                          <a:cs typeface="Arial" panose="020B0604020202020204" pitchFamily="34" charset="0"/>
                        </a:rPr>
                        <a:t>Recursos TIC educativos y administrativos</a:t>
                      </a:r>
                    </a:p>
                    <a:p>
                      <a:endParaRPr lang="es-CL" sz="1400" dirty="0">
                        <a:latin typeface="Arial" panose="020B0604020202020204" pitchFamily="34" charset="0"/>
                        <a:cs typeface="Arial" panose="020B0604020202020204" pitchFamily="34" charset="0"/>
                      </a:endParaRPr>
                    </a:p>
                  </a:txBody>
                  <a:tcPr/>
                </a:tc>
                <a:tc>
                  <a:txBody>
                    <a:bodyPr/>
                    <a:lstStyle/>
                    <a:p>
                      <a:r>
                        <a:rPr lang="es-MX" sz="1400" dirty="0">
                          <a:latin typeface="Arial" panose="020B0604020202020204" pitchFamily="34" charset="0"/>
                          <a:cs typeface="Arial" panose="020B0604020202020204" pitchFamily="34" charset="0"/>
                        </a:rPr>
                        <a:t>Implementado</a:t>
                      </a:r>
                    </a:p>
                    <a:p>
                      <a:r>
                        <a:rPr lang="es-MX" sz="1400" dirty="0">
                          <a:latin typeface="Arial" panose="020B0604020202020204" pitchFamily="34" charset="0"/>
                          <a:cs typeface="Arial" panose="020B0604020202020204" pitchFamily="34" charset="0"/>
                        </a:rPr>
                        <a:t>(100%)</a:t>
                      </a:r>
                    </a:p>
                    <a:p>
                      <a:endParaRPr lang="es-MX" sz="1400" dirty="0">
                        <a:latin typeface="Arial" panose="020B0604020202020204" pitchFamily="34" charset="0"/>
                        <a:cs typeface="Arial" panose="020B0604020202020204" pitchFamily="34" charset="0"/>
                      </a:endParaRPr>
                    </a:p>
                  </a:txBody>
                  <a:tcPr/>
                </a:tc>
                <a:tc>
                  <a:txBody>
                    <a:bodyPr/>
                    <a:lstStyle/>
                    <a:p>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48897283"/>
                  </a:ext>
                </a:extLst>
              </a:tr>
            </a:tbl>
          </a:graphicData>
        </a:graphic>
      </p:graphicFrame>
      <p:sp>
        <p:nvSpPr>
          <p:cNvPr id="7" name="CuadroTexto 6">
            <a:extLst>
              <a:ext uri="{FF2B5EF4-FFF2-40B4-BE49-F238E27FC236}">
                <a16:creationId xmlns:a16="http://schemas.microsoft.com/office/drawing/2014/main" id="{0A0FF1FA-D5C3-4D5F-9C30-3C3E08A34774}"/>
              </a:ext>
            </a:extLst>
          </p:cNvPr>
          <p:cNvSpPr txBox="1"/>
          <p:nvPr/>
        </p:nvSpPr>
        <p:spPr>
          <a:xfrm>
            <a:off x="365592" y="293418"/>
            <a:ext cx="6192370" cy="369332"/>
          </a:xfrm>
          <a:prstGeom prst="rect">
            <a:avLst/>
          </a:prstGeom>
          <a:noFill/>
        </p:spPr>
        <p:txBody>
          <a:bodyPr wrap="square">
            <a:spAutoFit/>
          </a:bodyPr>
          <a:lstStyle/>
          <a:p>
            <a:pPr>
              <a:spcAft>
                <a:spcPts val="0"/>
              </a:spcAft>
              <a:tabLst>
                <a:tab pos="779780" algn="l"/>
              </a:tabLst>
            </a:pPr>
            <a:r>
              <a:rPr lang="es-ES" b="1" dirty="0">
                <a:solidFill>
                  <a:schemeClr val="accent1">
                    <a:lumMod val="50000"/>
                  </a:schemeClr>
                </a:solidFill>
                <a:latin typeface="Arial" panose="020B0604020202020204" pitchFamily="34" charset="0"/>
                <a:ea typeface="Carlito"/>
                <a:cs typeface="Arial" panose="020B0604020202020204" pitchFamily="34" charset="0"/>
              </a:rPr>
              <a:t>3. Evaluación del periodo anual Gestión de Recursos:</a:t>
            </a:r>
          </a:p>
        </p:txBody>
      </p:sp>
    </p:spTree>
    <p:extLst>
      <p:ext uri="{BB962C8B-B14F-4D97-AF65-F5344CB8AC3E}">
        <p14:creationId xmlns:p14="http://schemas.microsoft.com/office/powerpoint/2010/main" val="107750288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400110"/>
          </a:xfrm>
          <a:prstGeom prst="rect">
            <a:avLst/>
          </a:prstGeom>
          <a:noFill/>
        </p:spPr>
        <p:txBody>
          <a:bodyPr wrap="square" rtlCol="0">
            <a:spAutoFit/>
          </a:bodyPr>
          <a:lstStyle/>
          <a:p>
            <a:r>
              <a:rPr lang="es-CL" sz="2000" b="1" dirty="0">
                <a:solidFill>
                  <a:schemeClr val="accent1">
                    <a:lumMod val="50000"/>
                  </a:schemeClr>
                </a:solidFill>
                <a:latin typeface="Aldhabi" panose="01000000000000000000" pitchFamily="2" charset="-78"/>
                <a:cs typeface="Aldhabi" panose="01000000000000000000" pitchFamily="2" charset="-78"/>
              </a:rPr>
              <a:t>DIRECCIÓN</a:t>
            </a:r>
          </a:p>
        </p:txBody>
      </p:sp>
      <p:graphicFrame>
        <p:nvGraphicFramePr>
          <p:cNvPr id="2" name="Tabla 6">
            <a:extLst>
              <a:ext uri="{FF2B5EF4-FFF2-40B4-BE49-F238E27FC236}">
                <a16:creationId xmlns:a16="http://schemas.microsoft.com/office/drawing/2014/main" id="{3F77A2FC-A8B5-419F-94C7-6AFB542B0DD0}"/>
              </a:ext>
            </a:extLst>
          </p:cNvPr>
          <p:cNvGraphicFramePr>
            <a:graphicFrameLocks noGrp="1"/>
          </p:cNvGraphicFramePr>
          <p:nvPr>
            <p:extLst>
              <p:ext uri="{D42A27DB-BD31-4B8C-83A1-F6EECF244321}">
                <p14:modId xmlns:p14="http://schemas.microsoft.com/office/powerpoint/2010/main" val="3251833365"/>
              </p:ext>
            </p:extLst>
          </p:nvPr>
        </p:nvGraphicFramePr>
        <p:xfrm>
          <a:off x="365592" y="990637"/>
          <a:ext cx="10434843" cy="4803520"/>
        </p:xfrm>
        <a:graphic>
          <a:graphicData uri="http://schemas.openxmlformats.org/drawingml/2006/table">
            <a:tbl>
              <a:tblPr firstRow="1" bandRow="1">
                <a:tableStyleId>{5C22544A-7EE6-4342-B048-85BDC9FD1C3A}</a:tableStyleId>
              </a:tblPr>
              <a:tblGrid>
                <a:gridCol w="1567644">
                  <a:extLst>
                    <a:ext uri="{9D8B030D-6E8A-4147-A177-3AD203B41FA5}">
                      <a16:colId xmlns:a16="http://schemas.microsoft.com/office/drawing/2014/main" val="2163652378"/>
                    </a:ext>
                  </a:extLst>
                </a:gridCol>
                <a:gridCol w="2271163">
                  <a:extLst>
                    <a:ext uri="{9D8B030D-6E8A-4147-A177-3AD203B41FA5}">
                      <a16:colId xmlns:a16="http://schemas.microsoft.com/office/drawing/2014/main" val="2425467634"/>
                    </a:ext>
                  </a:extLst>
                </a:gridCol>
                <a:gridCol w="2418592">
                  <a:extLst>
                    <a:ext uri="{9D8B030D-6E8A-4147-A177-3AD203B41FA5}">
                      <a16:colId xmlns:a16="http://schemas.microsoft.com/office/drawing/2014/main" val="1275998232"/>
                    </a:ext>
                  </a:extLst>
                </a:gridCol>
                <a:gridCol w="1513765">
                  <a:extLst>
                    <a:ext uri="{9D8B030D-6E8A-4147-A177-3AD203B41FA5}">
                      <a16:colId xmlns:a16="http://schemas.microsoft.com/office/drawing/2014/main" val="1690336015"/>
                    </a:ext>
                  </a:extLst>
                </a:gridCol>
                <a:gridCol w="2663679">
                  <a:extLst>
                    <a:ext uri="{9D8B030D-6E8A-4147-A177-3AD203B41FA5}">
                      <a16:colId xmlns:a16="http://schemas.microsoft.com/office/drawing/2014/main" val="1220590226"/>
                    </a:ext>
                  </a:extLst>
                </a:gridCol>
              </a:tblGrid>
              <a:tr h="658240">
                <a:tc>
                  <a:txBody>
                    <a:bodyPr/>
                    <a:lstStyle/>
                    <a:p>
                      <a:r>
                        <a:rPr lang="es-CL" sz="1400" dirty="0">
                          <a:latin typeface="Arial" panose="020B0604020202020204" pitchFamily="34" charset="0"/>
                          <a:cs typeface="Arial" panose="020B0604020202020204" pitchFamily="34" charset="0"/>
                        </a:rPr>
                        <a:t>Dimensión:</a:t>
                      </a:r>
                    </a:p>
                  </a:txBody>
                  <a:tcPr/>
                </a:tc>
                <a:tc>
                  <a:txBody>
                    <a:bodyPr/>
                    <a:lstStyle/>
                    <a:p>
                      <a:r>
                        <a:rPr lang="es-CL" sz="1400" dirty="0">
                          <a:latin typeface="Arial" panose="020B0604020202020204" pitchFamily="34" charset="0"/>
                          <a:cs typeface="Arial" panose="020B0604020202020204" pitchFamily="34" charset="0"/>
                        </a:rPr>
                        <a:t>Objetivo Estratégico</a:t>
                      </a:r>
                    </a:p>
                  </a:txBody>
                  <a:tcPr/>
                </a:tc>
                <a:tc>
                  <a:txBody>
                    <a:bodyPr/>
                    <a:lstStyle/>
                    <a:p>
                      <a:r>
                        <a:rPr lang="es-CL" sz="1400" dirty="0">
                          <a:latin typeface="Arial" panose="020B0604020202020204" pitchFamily="34" charset="0"/>
                          <a:cs typeface="Arial" panose="020B0604020202020204" pitchFamily="34" charset="0"/>
                        </a:rPr>
                        <a:t>Nombre de la acción</a:t>
                      </a:r>
                    </a:p>
                  </a:txBody>
                  <a:tcPr/>
                </a:tc>
                <a:tc>
                  <a:txBody>
                    <a:bodyPr/>
                    <a:lstStyle/>
                    <a:p>
                      <a:r>
                        <a:rPr lang="es-MX" sz="1400" dirty="0">
                          <a:latin typeface="Arial" panose="020B0604020202020204" pitchFamily="34" charset="0"/>
                          <a:cs typeface="Arial" panose="020B0604020202020204" pitchFamily="34" charset="0"/>
                        </a:rPr>
                        <a:t>Nivel de</a:t>
                      </a:r>
                    </a:p>
                    <a:p>
                      <a:r>
                        <a:rPr lang="es-MX" sz="1400" dirty="0">
                          <a:latin typeface="Arial" panose="020B0604020202020204" pitchFamily="34" charset="0"/>
                          <a:cs typeface="Arial" panose="020B0604020202020204" pitchFamily="34" charset="0"/>
                        </a:rPr>
                        <a:t>ejecución final</a:t>
                      </a:r>
                    </a:p>
                  </a:txBody>
                  <a:tcPr/>
                </a:tc>
                <a:tc>
                  <a:txBody>
                    <a:bodyPr/>
                    <a:lstStyle/>
                    <a:p>
                      <a:r>
                        <a:rPr lang="es-CL" sz="1400" dirty="0">
                          <a:latin typeface="Arial" panose="020B0604020202020204" pitchFamily="34" charset="0"/>
                          <a:cs typeface="Arial" panose="020B0604020202020204" pitchFamily="34" charset="0"/>
                        </a:rPr>
                        <a:t>Justificación</a:t>
                      </a:r>
                    </a:p>
                  </a:txBody>
                  <a:tcPr/>
                </a:tc>
                <a:extLst>
                  <a:ext uri="{0D108BD9-81ED-4DB2-BD59-A6C34878D82A}">
                    <a16:rowId xmlns:a16="http://schemas.microsoft.com/office/drawing/2014/main" val="3396920414"/>
                  </a:ext>
                </a:extLst>
              </a:tr>
              <a:tr h="658240">
                <a:tc rowSpan="3">
                  <a:txBody>
                    <a:bodyPr/>
                    <a:lstStyle/>
                    <a:p>
                      <a:r>
                        <a:rPr lang="es-CL" sz="1400" dirty="0">
                          <a:latin typeface="Arial" panose="020B0604020202020204" pitchFamily="34" charset="0"/>
                          <a:cs typeface="Arial" panose="020B0604020202020204" pitchFamily="34" charset="0"/>
                        </a:rPr>
                        <a:t>Liderazgo</a:t>
                      </a:r>
                    </a:p>
                  </a:txBody>
                  <a:tcPr/>
                </a:tc>
                <a:tc rowSpan="3">
                  <a:txBody>
                    <a:bodyPr/>
                    <a:lstStyle/>
                    <a:p>
                      <a:r>
                        <a:rPr lang="es-ES" sz="1400" dirty="0">
                          <a:latin typeface="Arial" panose="020B0604020202020204" pitchFamily="34" charset="0"/>
                          <a:cs typeface="Arial" panose="020B0604020202020204" pitchFamily="34" charset="0"/>
                        </a:rPr>
                        <a:t>Consolidar el Trabajo colaborativo para optimizar el tiempo no lectivo y crear espacios de reflexión entre docentes y educadoras, análisis por  departamentos  para lograr mayor efectividad en el uso de estos espacios. Frente a ello, debemos capacitar a los docentes en relación a optimizar el tiempo de planificación y evaluación, así como favorecer el razonamiento e interacción pedagógica entre ellos.</a:t>
                      </a:r>
                      <a:endParaRPr lang="es-CL" sz="1400" dirty="0">
                        <a:latin typeface="Arial" panose="020B0604020202020204" pitchFamily="34" charset="0"/>
                        <a:cs typeface="Arial" panose="020B0604020202020204" pitchFamily="34" charset="0"/>
                      </a:endParaRPr>
                    </a:p>
                  </a:txBody>
                  <a:tcPr/>
                </a:tc>
                <a:tc>
                  <a:txBody>
                    <a:bodyPr/>
                    <a:lstStyle/>
                    <a:p>
                      <a:r>
                        <a:rPr lang="es-ES" sz="1400" dirty="0">
                          <a:latin typeface="Arial" panose="020B0604020202020204" pitchFamily="34" charset="0"/>
                          <a:cs typeface="Arial" panose="020B0604020202020204" pitchFamily="34" charset="0"/>
                        </a:rPr>
                        <a:t>Actualización y Difusión del PEI</a:t>
                      </a:r>
                      <a:endParaRPr lang="es-CL" sz="1400" dirty="0">
                        <a:latin typeface="Arial" panose="020B0604020202020204" pitchFamily="34" charset="0"/>
                        <a:cs typeface="Arial" panose="020B0604020202020204" pitchFamily="34" charset="0"/>
                      </a:endParaRPr>
                    </a:p>
                  </a:txBody>
                  <a:tcPr/>
                </a:tc>
                <a:tc>
                  <a:txBody>
                    <a:bodyPr/>
                    <a:lstStyle/>
                    <a:p>
                      <a:r>
                        <a:rPr lang="es-MX" sz="1400" dirty="0">
                          <a:latin typeface="Arial" panose="020B0604020202020204" pitchFamily="34" charset="0"/>
                          <a:cs typeface="Arial" panose="020B0604020202020204" pitchFamily="34" charset="0"/>
                        </a:rPr>
                        <a:t>Implementado</a:t>
                      </a:r>
                    </a:p>
                    <a:p>
                      <a:r>
                        <a:rPr lang="es-MX" sz="1400" dirty="0">
                          <a:latin typeface="Arial" panose="020B0604020202020204" pitchFamily="34" charset="0"/>
                          <a:cs typeface="Arial" panose="020B0604020202020204" pitchFamily="34" charset="0"/>
                        </a:rPr>
                        <a:t>(100%)</a:t>
                      </a:r>
                    </a:p>
                  </a:txBody>
                  <a:tcPr/>
                </a:tc>
                <a:tc>
                  <a:txBody>
                    <a:bodyPr/>
                    <a:lstStyle/>
                    <a:p>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06496478"/>
                  </a:ext>
                </a:extLst>
              </a:tr>
              <a:tr h="658240">
                <a:tc vMerge="1">
                  <a:txBody>
                    <a:bodyPr/>
                    <a:lstStyle/>
                    <a:p>
                      <a:endParaRPr lang="es-CL" dirty="0"/>
                    </a:p>
                  </a:txBody>
                  <a:tcPr/>
                </a:tc>
                <a:tc vMerge="1">
                  <a:txBody>
                    <a:bodyPr/>
                    <a:lstStyle/>
                    <a:p>
                      <a:endParaRPr lang="es-CL" dirty="0"/>
                    </a:p>
                  </a:txBody>
                  <a:tcPr/>
                </a:tc>
                <a:tc>
                  <a:txBody>
                    <a:bodyPr/>
                    <a:lstStyle/>
                    <a:p>
                      <a:r>
                        <a:rPr lang="es-ES" sz="1400" dirty="0">
                          <a:latin typeface="Arial" panose="020B0604020202020204" pitchFamily="34" charset="0"/>
                          <a:cs typeface="Arial" panose="020B0604020202020204" pitchFamily="34" charset="0"/>
                        </a:rPr>
                        <a:t>Actualización y Difusión del Plan de Mejoramiento Educativo</a:t>
                      </a:r>
                      <a:endParaRPr lang="es-CL" sz="1400" dirty="0">
                        <a:latin typeface="Arial" panose="020B0604020202020204" pitchFamily="34" charset="0"/>
                        <a:cs typeface="Arial" panose="020B0604020202020204" pitchFamily="34" charset="0"/>
                      </a:endParaRPr>
                    </a:p>
                  </a:txBody>
                  <a:tcPr/>
                </a:tc>
                <a:tc>
                  <a:txBody>
                    <a:bodyPr/>
                    <a:lstStyle/>
                    <a:p>
                      <a:r>
                        <a:rPr lang="es-MX" sz="1400" dirty="0">
                          <a:latin typeface="Arial" panose="020B0604020202020204" pitchFamily="34" charset="0"/>
                          <a:cs typeface="Arial" panose="020B0604020202020204" pitchFamily="34" charset="0"/>
                        </a:rPr>
                        <a:t>Implementación</a:t>
                      </a:r>
                    </a:p>
                    <a:p>
                      <a:r>
                        <a:rPr lang="es-MX" sz="1400" dirty="0">
                          <a:latin typeface="Arial" panose="020B0604020202020204" pitchFamily="34" charset="0"/>
                          <a:cs typeface="Arial" panose="020B0604020202020204" pitchFamily="34" charset="0"/>
                        </a:rPr>
                        <a:t>avanzada (75%</a:t>
                      </a:r>
                    </a:p>
                    <a:p>
                      <a:r>
                        <a:rPr lang="es-MX" sz="1400" dirty="0">
                          <a:latin typeface="Arial" panose="020B0604020202020204" pitchFamily="34" charset="0"/>
                          <a:cs typeface="Arial" panose="020B0604020202020204" pitchFamily="34" charset="0"/>
                        </a:rPr>
                        <a:t>a 99%)</a:t>
                      </a:r>
                    </a:p>
                  </a:txBody>
                  <a:tcPr/>
                </a:tc>
                <a:tc>
                  <a:txBody>
                    <a:bodyPr/>
                    <a:lstStyle/>
                    <a:p>
                      <a:r>
                        <a:rPr lang="es-MX" sz="1400" dirty="0">
                          <a:latin typeface="Arial" panose="020B0604020202020204" pitchFamily="34" charset="0"/>
                          <a:cs typeface="Arial" panose="020B0604020202020204" pitchFamily="34" charset="0"/>
                        </a:rPr>
                        <a:t>El nivel de</a:t>
                      </a:r>
                    </a:p>
                    <a:p>
                      <a:r>
                        <a:rPr lang="es-MX" sz="1400" dirty="0">
                          <a:latin typeface="Arial" panose="020B0604020202020204" pitchFamily="34" charset="0"/>
                          <a:cs typeface="Arial" panose="020B0604020202020204" pitchFamily="34" charset="0"/>
                        </a:rPr>
                        <a:t>implementación está</a:t>
                      </a:r>
                    </a:p>
                    <a:p>
                      <a:r>
                        <a:rPr lang="es-MX" sz="1400" dirty="0">
                          <a:latin typeface="Arial" panose="020B0604020202020204" pitchFamily="34" charset="0"/>
                          <a:cs typeface="Arial" panose="020B0604020202020204" pitchFamily="34" charset="0"/>
                        </a:rPr>
                        <a:t>dentro del curso</a:t>
                      </a:r>
                    </a:p>
                    <a:p>
                      <a:r>
                        <a:rPr lang="es-MX" sz="1400" dirty="0">
                          <a:latin typeface="Arial" panose="020B0604020202020204" pitchFamily="34" charset="0"/>
                          <a:cs typeface="Arial" panose="020B0604020202020204" pitchFamily="34" charset="0"/>
                        </a:rPr>
                        <a:t>adecuado en relación</a:t>
                      </a:r>
                    </a:p>
                    <a:p>
                      <a:r>
                        <a:rPr lang="es-MX" sz="1400" dirty="0">
                          <a:latin typeface="Arial" panose="020B0604020202020204" pitchFamily="34" charset="0"/>
                          <a:cs typeface="Arial" panose="020B0604020202020204" pitchFamily="34" charset="0"/>
                        </a:rPr>
                        <a:t>a las fechas</a:t>
                      </a:r>
                    </a:p>
                    <a:p>
                      <a:r>
                        <a:rPr lang="es-MX" sz="1400" dirty="0">
                          <a:latin typeface="Arial" panose="020B0604020202020204" pitchFamily="34" charset="0"/>
                          <a:cs typeface="Arial" panose="020B0604020202020204" pitchFamily="34" charset="0"/>
                        </a:rPr>
                        <a:t>programadas</a:t>
                      </a:r>
                    </a:p>
                  </a:txBody>
                  <a:tcPr/>
                </a:tc>
                <a:extLst>
                  <a:ext uri="{0D108BD9-81ED-4DB2-BD59-A6C34878D82A}">
                    <a16:rowId xmlns:a16="http://schemas.microsoft.com/office/drawing/2014/main" val="2848897283"/>
                  </a:ext>
                </a:extLst>
              </a:tr>
              <a:tr h="658240">
                <a:tc vMerge="1">
                  <a:txBody>
                    <a:bodyPr/>
                    <a:lstStyle/>
                    <a:p>
                      <a:endParaRPr lang="es-CL" dirty="0"/>
                    </a:p>
                  </a:txBody>
                  <a:tcPr/>
                </a:tc>
                <a:tc vMerge="1">
                  <a:txBody>
                    <a:bodyPr/>
                    <a:lstStyle/>
                    <a:p>
                      <a:endParaRPr lang="es-CL" dirty="0"/>
                    </a:p>
                  </a:txBody>
                  <a:tcPr/>
                </a:tc>
                <a:tc>
                  <a:txBody>
                    <a:bodyPr/>
                    <a:lstStyle/>
                    <a:p>
                      <a:r>
                        <a:rPr lang="es-CL" sz="1400" dirty="0">
                          <a:latin typeface="Arial" panose="020B0604020202020204" pitchFamily="34" charset="0"/>
                          <a:cs typeface="Arial" panose="020B0604020202020204" pitchFamily="34" charset="0"/>
                        </a:rPr>
                        <a:t>Gestión de Admisión</a:t>
                      </a:r>
                    </a:p>
                  </a:txBody>
                  <a:tcPr/>
                </a:tc>
                <a:tc>
                  <a:txBody>
                    <a:bodyPr/>
                    <a:lstStyle/>
                    <a:p>
                      <a:r>
                        <a:rPr lang="es-MX" sz="1400" dirty="0">
                          <a:latin typeface="Arial" panose="020B0604020202020204" pitchFamily="34" charset="0"/>
                          <a:cs typeface="Arial" panose="020B0604020202020204" pitchFamily="34" charset="0"/>
                        </a:rPr>
                        <a:t>Implementado</a:t>
                      </a:r>
                    </a:p>
                    <a:p>
                      <a:r>
                        <a:rPr lang="es-MX" sz="1400" dirty="0">
                          <a:latin typeface="Arial" panose="020B0604020202020204" pitchFamily="34" charset="0"/>
                          <a:cs typeface="Arial" panose="020B0604020202020204" pitchFamily="34" charset="0"/>
                        </a:rPr>
                        <a:t>(100%)</a:t>
                      </a:r>
                    </a:p>
                    <a:p>
                      <a:endParaRPr lang="es-MX" sz="1400" dirty="0">
                        <a:latin typeface="Arial" panose="020B0604020202020204" pitchFamily="34" charset="0"/>
                        <a:cs typeface="Arial" panose="020B0604020202020204" pitchFamily="34" charset="0"/>
                      </a:endParaRPr>
                    </a:p>
                  </a:txBody>
                  <a:tcPr/>
                </a:tc>
                <a:tc>
                  <a:txBody>
                    <a:bodyPr/>
                    <a:lstStyle/>
                    <a:p>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77645409"/>
                  </a:ext>
                </a:extLst>
              </a:tr>
            </a:tbl>
          </a:graphicData>
        </a:graphic>
      </p:graphicFrame>
      <p:sp>
        <p:nvSpPr>
          <p:cNvPr id="7" name="CuadroTexto 6">
            <a:extLst>
              <a:ext uri="{FF2B5EF4-FFF2-40B4-BE49-F238E27FC236}">
                <a16:creationId xmlns:a16="http://schemas.microsoft.com/office/drawing/2014/main" id="{5ACC51EA-9A40-4E51-BF2F-E4B19FD57A2B}"/>
              </a:ext>
            </a:extLst>
          </p:cNvPr>
          <p:cNvSpPr txBox="1"/>
          <p:nvPr/>
        </p:nvSpPr>
        <p:spPr>
          <a:xfrm>
            <a:off x="365592" y="293418"/>
            <a:ext cx="6192370" cy="369332"/>
          </a:xfrm>
          <a:prstGeom prst="rect">
            <a:avLst/>
          </a:prstGeom>
          <a:noFill/>
        </p:spPr>
        <p:txBody>
          <a:bodyPr wrap="square">
            <a:spAutoFit/>
          </a:bodyPr>
          <a:lstStyle/>
          <a:p>
            <a:pPr>
              <a:spcAft>
                <a:spcPts val="0"/>
              </a:spcAft>
              <a:tabLst>
                <a:tab pos="779780" algn="l"/>
              </a:tabLst>
            </a:pPr>
            <a:r>
              <a:rPr lang="es-ES" b="1" dirty="0">
                <a:solidFill>
                  <a:schemeClr val="accent1">
                    <a:lumMod val="50000"/>
                  </a:schemeClr>
                </a:solidFill>
                <a:latin typeface="Arial" panose="020B0604020202020204" pitchFamily="34" charset="0"/>
                <a:ea typeface="Carlito"/>
                <a:cs typeface="Arial" panose="020B0604020202020204" pitchFamily="34" charset="0"/>
              </a:rPr>
              <a:t>4. Evaluación del periodo anual Liderazgo:</a:t>
            </a:r>
          </a:p>
        </p:txBody>
      </p:sp>
    </p:spTree>
    <p:extLst>
      <p:ext uri="{BB962C8B-B14F-4D97-AF65-F5344CB8AC3E}">
        <p14:creationId xmlns:p14="http://schemas.microsoft.com/office/powerpoint/2010/main" val="248699937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20" name="CuadroTexto 19">
            <a:extLst>
              <a:ext uri="{FF2B5EF4-FFF2-40B4-BE49-F238E27FC236}">
                <a16:creationId xmlns:a16="http://schemas.microsoft.com/office/drawing/2014/main" id="{50E731D6-BC1C-4470-AC53-9CDD42D7FF2E}"/>
              </a:ext>
            </a:extLst>
          </p:cNvPr>
          <p:cNvSpPr txBox="1"/>
          <p:nvPr/>
        </p:nvSpPr>
        <p:spPr>
          <a:xfrm>
            <a:off x="207309" y="212736"/>
            <a:ext cx="3197038" cy="369332"/>
          </a:xfrm>
          <a:prstGeom prst="rect">
            <a:avLst/>
          </a:prstGeom>
          <a:noFill/>
        </p:spPr>
        <p:txBody>
          <a:bodyPr wrap="square">
            <a:spAutoFit/>
          </a:bodyPr>
          <a:lstStyle/>
          <a:p>
            <a:r>
              <a:rPr lang="es-MX" altLang="es-CL" b="1" dirty="0">
                <a:ln>
                  <a:noFill/>
                </a:ln>
                <a:solidFill>
                  <a:srgbClr val="002060"/>
                </a:solidFill>
              </a:rPr>
              <a:t>RESEÑA HISTÓRICA COLEGIO:</a:t>
            </a:r>
            <a:endParaRPr lang="es-CL" b="1" dirty="0">
              <a:solidFill>
                <a:srgbClr val="002060"/>
              </a:solidFill>
            </a:endParaRPr>
          </a:p>
        </p:txBody>
      </p:sp>
      <p:sp>
        <p:nvSpPr>
          <p:cNvPr id="21" name="Estrella: 32 puntas 20">
            <a:extLst>
              <a:ext uri="{FF2B5EF4-FFF2-40B4-BE49-F238E27FC236}">
                <a16:creationId xmlns:a16="http://schemas.microsoft.com/office/drawing/2014/main" id="{EB2CBC23-BC29-4C1B-BD92-F24BFEA8F216}"/>
              </a:ext>
            </a:extLst>
          </p:cNvPr>
          <p:cNvSpPr/>
          <p:nvPr/>
        </p:nvSpPr>
        <p:spPr>
          <a:xfrm>
            <a:off x="675716" y="182142"/>
            <a:ext cx="10601884" cy="6463121"/>
          </a:xfrm>
          <a:prstGeom prst="star3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4" name="CuadroTexto 23">
            <a:extLst>
              <a:ext uri="{FF2B5EF4-FFF2-40B4-BE49-F238E27FC236}">
                <a16:creationId xmlns:a16="http://schemas.microsoft.com/office/drawing/2014/main" id="{5BEB5415-C730-456A-A9C4-C799C0B81158}"/>
              </a:ext>
            </a:extLst>
          </p:cNvPr>
          <p:cNvSpPr txBox="1"/>
          <p:nvPr/>
        </p:nvSpPr>
        <p:spPr>
          <a:xfrm>
            <a:off x="2931459" y="1745897"/>
            <a:ext cx="6481482" cy="3293209"/>
          </a:xfrm>
          <a:prstGeom prst="rect">
            <a:avLst/>
          </a:prstGeom>
          <a:noFill/>
        </p:spPr>
        <p:txBody>
          <a:bodyPr wrap="square">
            <a:spAutoFit/>
          </a:bodyPr>
          <a:lstStyle/>
          <a:p>
            <a:pPr algn="ctr"/>
            <a:r>
              <a:rPr lang="es-MX" sz="1600" b="1" dirty="0">
                <a:solidFill>
                  <a:srgbClr val="002060"/>
                </a:solidFill>
                <a:latin typeface="Arial" panose="020B0604020202020204" pitchFamily="34" charset="0"/>
                <a:cs typeface="Arial" panose="020B0604020202020204" pitchFamily="34" charset="0"/>
              </a:rPr>
              <a:t>Jardín </a:t>
            </a:r>
          </a:p>
          <a:p>
            <a:pPr algn="ctr"/>
            <a:r>
              <a:rPr lang="es-MX" sz="1600" dirty="0">
                <a:latin typeface="Arial" panose="020B0604020202020204" pitchFamily="34" charset="0"/>
                <a:cs typeface="Arial" panose="020B0604020202020204" pitchFamily="34" charset="0"/>
              </a:rPr>
              <a:t>En Marzo del año 2004 abre sus Puertas a la Comunidad el Jardín Infantil Montessori Garden, ubicado en un comienzo en 18 de septiembre, sector Magisterio. En este marco, en enero del 2004 nuestra comunidad educativa fue reconocida por el Ministerio de Educación mediante resolución 55-8. Siendo reconocido como cooperador del Estado en Julio del mismo año mediante decreto exento 1.031/2002. Es un jardín infantil Particular subvencionado que recibe párvulos de todos los niveles sociales y culturales de la Ciudad, desde Nivel de Transición I y Transición II de educación pre escolar, dispuestos a acceder a una educación acorde a los desafíos que plantea el tercer milenio. El Jardín infantil “Montessori Garden” atiende estudiantes en los niveles de Nivel de Transición I y II. </a:t>
            </a:r>
            <a:endParaRPr lang="es-CL"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20232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graphicFrame>
        <p:nvGraphicFramePr>
          <p:cNvPr id="2" name="Tabla 6">
            <a:extLst>
              <a:ext uri="{FF2B5EF4-FFF2-40B4-BE49-F238E27FC236}">
                <a16:creationId xmlns:a16="http://schemas.microsoft.com/office/drawing/2014/main" id="{3F77A2FC-A8B5-419F-94C7-6AFB542B0DD0}"/>
              </a:ext>
            </a:extLst>
          </p:cNvPr>
          <p:cNvGraphicFramePr>
            <a:graphicFrameLocks noGrp="1"/>
          </p:cNvGraphicFramePr>
          <p:nvPr>
            <p:extLst>
              <p:ext uri="{D42A27DB-BD31-4B8C-83A1-F6EECF244321}">
                <p14:modId xmlns:p14="http://schemas.microsoft.com/office/powerpoint/2010/main" val="3711812698"/>
              </p:ext>
            </p:extLst>
          </p:nvPr>
        </p:nvGraphicFramePr>
        <p:xfrm>
          <a:off x="365592" y="1203078"/>
          <a:ext cx="10434843" cy="5016880"/>
        </p:xfrm>
        <a:graphic>
          <a:graphicData uri="http://schemas.openxmlformats.org/drawingml/2006/table">
            <a:tbl>
              <a:tblPr firstRow="1" bandRow="1">
                <a:tableStyleId>{5C22544A-7EE6-4342-B048-85BDC9FD1C3A}</a:tableStyleId>
              </a:tblPr>
              <a:tblGrid>
                <a:gridCol w="1567644">
                  <a:extLst>
                    <a:ext uri="{9D8B030D-6E8A-4147-A177-3AD203B41FA5}">
                      <a16:colId xmlns:a16="http://schemas.microsoft.com/office/drawing/2014/main" val="2163652378"/>
                    </a:ext>
                  </a:extLst>
                </a:gridCol>
                <a:gridCol w="2271163">
                  <a:extLst>
                    <a:ext uri="{9D8B030D-6E8A-4147-A177-3AD203B41FA5}">
                      <a16:colId xmlns:a16="http://schemas.microsoft.com/office/drawing/2014/main" val="2425467634"/>
                    </a:ext>
                  </a:extLst>
                </a:gridCol>
                <a:gridCol w="2336053">
                  <a:extLst>
                    <a:ext uri="{9D8B030D-6E8A-4147-A177-3AD203B41FA5}">
                      <a16:colId xmlns:a16="http://schemas.microsoft.com/office/drawing/2014/main" val="1275998232"/>
                    </a:ext>
                  </a:extLst>
                </a:gridCol>
                <a:gridCol w="1596304">
                  <a:extLst>
                    <a:ext uri="{9D8B030D-6E8A-4147-A177-3AD203B41FA5}">
                      <a16:colId xmlns:a16="http://schemas.microsoft.com/office/drawing/2014/main" val="1690336015"/>
                    </a:ext>
                  </a:extLst>
                </a:gridCol>
                <a:gridCol w="2663679">
                  <a:extLst>
                    <a:ext uri="{9D8B030D-6E8A-4147-A177-3AD203B41FA5}">
                      <a16:colId xmlns:a16="http://schemas.microsoft.com/office/drawing/2014/main" val="1220590226"/>
                    </a:ext>
                  </a:extLst>
                </a:gridCol>
              </a:tblGrid>
              <a:tr h="658240">
                <a:tc>
                  <a:txBody>
                    <a:bodyPr/>
                    <a:lstStyle/>
                    <a:p>
                      <a:r>
                        <a:rPr lang="es-CL" sz="1400" dirty="0">
                          <a:latin typeface="Arial" panose="020B0604020202020204" pitchFamily="34" charset="0"/>
                          <a:cs typeface="Arial" panose="020B0604020202020204" pitchFamily="34" charset="0"/>
                        </a:rPr>
                        <a:t>Dimensión:</a:t>
                      </a:r>
                    </a:p>
                  </a:txBody>
                  <a:tcPr/>
                </a:tc>
                <a:tc>
                  <a:txBody>
                    <a:bodyPr/>
                    <a:lstStyle/>
                    <a:p>
                      <a:r>
                        <a:rPr lang="es-CL" sz="1400" dirty="0">
                          <a:latin typeface="Arial" panose="020B0604020202020204" pitchFamily="34" charset="0"/>
                          <a:cs typeface="Arial" panose="020B0604020202020204" pitchFamily="34" charset="0"/>
                        </a:rPr>
                        <a:t>Objetivo Estratégico</a:t>
                      </a:r>
                    </a:p>
                  </a:txBody>
                  <a:tcPr/>
                </a:tc>
                <a:tc>
                  <a:txBody>
                    <a:bodyPr/>
                    <a:lstStyle/>
                    <a:p>
                      <a:r>
                        <a:rPr lang="es-CL" sz="1400" dirty="0">
                          <a:latin typeface="Arial" panose="020B0604020202020204" pitchFamily="34" charset="0"/>
                          <a:cs typeface="Arial" panose="020B0604020202020204" pitchFamily="34" charset="0"/>
                        </a:rPr>
                        <a:t>Nombre de la acción</a:t>
                      </a:r>
                    </a:p>
                  </a:txBody>
                  <a:tcPr/>
                </a:tc>
                <a:tc>
                  <a:txBody>
                    <a:bodyPr/>
                    <a:lstStyle/>
                    <a:p>
                      <a:r>
                        <a:rPr lang="es-MX" sz="1400" dirty="0">
                          <a:latin typeface="Arial" panose="020B0604020202020204" pitchFamily="34" charset="0"/>
                          <a:cs typeface="Arial" panose="020B0604020202020204" pitchFamily="34" charset="0"/>
                        </a:rPr>
                        <a:t>Nivel de</a:t>
                      </a:r>
                    </a:p>
                    <a:p>
                      <a:r>
                        <a:rPr lang="es-MX" sz="1400" dirty="0">
                          <a:latin typeface="Arial" panose="020B0604020202020204" pitchFamily="34" charset="0"/>
                          <a:cs typeface="Arial" panose="020B0604020202020204" pitchFamily="34" charset="0"/>
                        </a:rPr>
                        <a:t>ejecución final</a:t>
                      </a:r>
                    </a:p>
                  </a:txBody>
                  <a:tcPr/>
                </a:tc>
                <a:tc>
                  <a:txBody>
                    <a:bodyPr/>
                    <a:lstStyle/>
                    <a:p>
                      <a:r>
                        <a:rPr lang="es-CL" sz="1400" dirty="0">
                          <a:latin typeface="Arial" panose="020B0604020202020204" pitchFamily="34" charset="0"/>
                          <a:cs typeface="Arial" panose="020B0604020202020204" pitchFamily="34" charset="0"/>
                        </a:rPr>
                        <a:t>Justificación</a:t>
                      </a:r>
                    </a:p>
                  </a:txBody>
                  <a:tcPr/>
                </a:tc>
                <a:extLst>
                  <a:ext uri="{0D108BD9-81ED-4DB2-BD59-A6C34878D82A}">
                    <a16:rowId xmlns:a16="http://schemas.microsoft.com/office/drawing/2014/main" val="3396920414"/>
                  </a:ext>
                </a:extLst>
              </a:tr>
              <a:tr h="2179320">
                <a:tc rowSpan="2">
                  <a:txBody>
                    <a:bodyPr/>
                    <a:lstStyle/>
                    <a:p>
                      <a:r>
                        <a:rPr lang="es-CL" sz="1400" dirty="0">
                          <a:latin typeface="Arial" panose="020B0604020202020204" pitchFamily="34" charset="0"/>
                          <a:cs typeface="Arial" panose="020B0604020202020204" pitchFamily="34" charset="0"/>
                        </a:rPr>
                        <a:t>Liderazgo</a:t>
                      </a:r>
                    </a:p>
                  </a:txBody>
                  <a:tcPr/>
                </a:tc>
                <a:tc rowSpan="2">
                  <a:txBody>
                    <a:bodyPr/>
                    <a:lstStyle/>
                    <a:p>
                      <a:r>
                        <a:rPr lang="es-ES" sz="1400" dirty="0">
                          <a:latin typeface="Arial" panose="020B0604020202020204" pitchFamily="34" charset="0"/>
                          <a:cs typeface="Arial" panose="020B0604020202020204" pitchFamily="34" charset="0"/>
                        </a:rPr>
                        <a:t>Consolidar el Trabajo colaborativo para optimizar el tiempo no lectivo y crear espacios de reflexión entre docentes y educadoras, análisis por  departamentos  para lograr mayor efectividad en el uso de estos espacios. Frente a ello, debemos capacitar a los docentes en relación a optimizar el tiempo de planificación y evaluación, así como favorecer el razonamiento e interacción pedagógica entre ellos.</a:t>
                      </a:r>
                    </a:p>
                    <a:p>
                      <a:endParaRPr lang="es-CL" sz="1400" dirty="0">
                        <a:latin typeface="Arial" panose="020B0604020202020204" pitchFamily="34" charset="0"/>
                        <a:cs typeface="Arial" panose="020B0604020202020204" pitchFamily="34" charset="0"/>
                      </a:endParaRPr>
                    </a:p>
                  </a:txBody>
                  <a:tcPr/>
                </a:tc>
                <a:tc>
                  <a:txBody>
                    <a:bodyPr/>
                    <a:lstStyle/>
                    <a:p>
                      <a:r>
                        <a:rPr lang="es-CL" sz="1400" dirty="0">
                          <a:latin typeface="Arial" panose="020B0604020202020204" pitchFamily="34" charset="0"/>
                          <a:cs typeface="Arial" panose="020B0604020202020204" pitchFamily="34" charset="0"/>
                        </a:rPr>
                        <a:t>Plan Curricular Institucional</a:t>
                      </a:r>
                    </a:p>
                  </a:txBody>
                  <a:tcPr/>
                </a:tc>
                <a:tc>
                  <a:txBody>
                    <a:bodyPr/>
                    <a:lstStyle/>
                    <a:p>
                      <a:r>
                        <a:rPr lang="es-MX" sz="1400" dirty="0">
                          <a:latin typeface="Arial" panose="020B0604020202020204" pitchFamily="34" charset="0"/>
                          <a:cs typeface="Arial" panose="020B0604020202020204" pitchFamily="34" charset="0"/>
                        </a:rPr>
                        <a:t>Implementado</a:t>
                      </a:r>
                    </a:p>
                    <a:p>
                      <a:r>
                        <a:rPr lang="es-MX" sz="1400" dirty="0">
                          <a:latin typeface="Arial" panose="020B0604020202020204" pitchFamily="34" charset="0"/>
                          <a:cs typeface="Arial" panose="020B0604020202020204" pitchFamily="34" charset="0"/>
                        </a:rPr>
                        <a:t>(100%)</a:t>
                      </a:r>
                    </a:p>
                  </a:txBody>
                  <a:tcPr/>
                </a:tc>
                <a:tc>
                  <a:txBody>
                    <a:bodyPr/>
                    <a:lstStyle/>
                    <a:p>
                      <a:endParaRPr lang="es-MX"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06496478"/>
                  </a:ext>
                </a:extLst>
              </a:tr>
              <a:tr h="2179320">
                <a:tc vMerge="1">
                  <a:txBody>
                    <a:bodyPr/>
                    <a:lstStyle/>
                    <a:p>
                      <a:endParaRPr lang="es-CL"/>
                    </a:p>
                  </a:txBody>
                  <a:tcPr/>
                </a:tc>
                <a:tc vMerge="1">
                  <a:txBody>
                    <a:bodyPr/>
                    <a:lstStyle/>
                    <a:p>
                      <a:endParaRPr lang="es-CL"/>
                    </a:p>
                  </a:txBody>
                  <a:tcPr/>
                </a:tc>
                <a:tc>
                  <a:txBody>
                    <a:bodyPr/>
                    <a:lstStyle/>
                    <a:p>
                      <a:r>
                        <a:rPr lang="es-ES" sz="1400" dirty="0">
                          <a:latin typeface="Arial" panose="020B0604020202020204" pitchFamily="34" charset="0"/>
                          <a:cs typeface="Arial" panose="020B0604020202020204" pitchFamily="34" charset="0"/>
                        </a:rPr>
                        <a:t>Plan de Desarrollo Profesional Docente</a:t>
                      </a:r>
                      <a:endParaRPr lang="es-CL" sz="1400" dirty="0">
                        <a:latin typeface="Arial" panose="020B0604020202020204" pitchFamily="34" charset="0"/>
                        <a:cs typeface="Arial" panose="020B0604020202020204" pitchFamily="34" charset="0"/>
                      </a:endParaRPr>
                    </a:p>
                  </a:txBody>
                  <a:tcPr/>
                </a:tc>
                <a:tc>
                  <a:txBody>
                    <a:bodyPr/>
                    <a:lstStyle/>
                    <a:p>
                      <a:r>
                        <a:rPr lang="es-MX" sz="1400" dirty="0">
                          <a:latin typeface="Arial" panose="020B0604020202020204" pitchFamily="34" charset="0"/>
                          <a:cs typeface="Arial" panose="020B0604020202020204" pitchFamily="34" charset="0"/>
                        </a:rPr>
                        <a:t>Implementación</a:t>
                      </a:r>
                    </a:p>
                    <a:p>
                      <a:r>
                        <a:rPr lang="es-MX" sz="1400" dirty="0">
                          <a:latin typeface="Arial" panose="020B0604020202020204" pitchFamily="34" charset="0"/>
                          <a:cs typeface="Arial" panose="020B0604020202020204" pitchFamily="34" charset="0"/>
                        </a:rPr>
                        <a:t>avanzada (75%</a:t>
                      </a:r>
                    </a:p>
                    <a:p>
                      <a:r>
                        <a:rPr lang="es-MX" sz="1400" dirty="0">
                          <a:latin typeface="Arial" panose="020B0604020202020204" pitchFamily="34" charset="0"/>
                          <a:cs typeface="Arial" panose="020B0604020202020204" pitchFamily="34" charset="0"/>
                        </a:rPr>
                        <a:t>a 99%)</a:t>
                      </a:r>
                    </a:p>
                  </a:txBody>
                  <a:tcPr/>
                </a:tc>
                <a:tc>
                  <a:txBody>
                    <a:bodyPr/>
                    <a:lstStyle/>
                    <a:p>
                      <a:r>
                        <a:rPr lang="es-MX" sz="1400" dirty="0">
                          <a:latin typeface="Arial" panose="020B0604020202020204" pitchFamily="34" charset="0"/>
                          <a:cs typeface="Arial" panose="020B0604020202020204" pitchFamily="34" charset="0"/>
                        </a:rPr>
                        <a:t>El nivel de</a:t>
                      </a:r>
                    </a:p>
                    <a:p>
                      <a:r>
                        <a:rPr lang="es-MX" sz="1400" dirty="0">
                          <a:latin typeface="Arial" panose="020B0604020202020204" pitchFamily="34" charset="0"/>
                          <a:cs typeface="Arial" panose="020B0604020202020204" pitchFamily="34" charset="0"/>
                        </a:rPr>
                        <a:t>implementación está</a:t>
                      </a:r>
                    </a:p>
                    <a:p>
                      <a:r>
                        <a:rPr lang="es-MX" sz="1400" dirty="0">
                          <a:latin typeface="Arial" panose="020B0604020202020204" pitchFamily="34" charset="0"/>
                          <a:cs typeface="Arial" panose="020B0604020202020204" pitchFamily="34" charset="0"/>
                        </a:rPr>
                        <a:t>dentro del curso</a:t>
                      </a:r>
                    </a:p>
                    <a:p>
                      <a:r>
                        <a:rPr lang="es-MX" sz="1400" dirty="0">
                          <a:latin typeface="Arial" panose="020B0604020202020204" pitchFamily="34" charset="0"/>
                          <a:cs typeface="Arial" panose="020B0604020202020204" pitchFamily="34" charset="0"/>
                        </a:rPr>
                        <a:t>adecuado en relación</a:t>
                      </a:r>
                    </a:p>
                    <a:p>
                      <a:r>
                        <a:rPr lang="es-MX" sz="1400" dirty="0">
                          <a:latin typeface="Arial" panose="020B0604020202020204" pitchFamily="34" charset="0"/>
                          <a:cs typeface="Arial" panose="020B0604020202020204" pitchFamily="34" charset="0"/>
                        </a:rPr>
                        <a:t>a las fechas</a:t>
                      </a:r>
                    </a:p>
                    <a:p>
                      <a:r>
                        <a:rPr lang="es-MX" sz="1400" dirty="0">
                          <a:latin typeface="Arial" panose="020B0604020202020204" pitchFamily="34" charset="0"/>
                          <a:cs typeface="Arial" panose="020B0604020202020204" pitchFamily="34" charset="0"/>
                        </a:rPr>
                        <a:t>programadas</a:t>
                      </a:r>
                    </a:p>
                  </a:txBody>
                  <a:tcPr/>
                </a:tc>
                <a:extLst>
                  <a:ext uri="{0D108BD9-81ED-4DB2-BD59-A6C34878D82A}">
                    <a16:rowId xmlns:a16="http://schemas.microsoft.com/office/drawing/2014/main" val="1730273546"/>
                  </a:ext>
                </a:extLst>
              </a:tr>
            </a:tbl>
          </a:graphicData>
        </a:graphic>
      </p:graphicFrame>
    </p:spTree>
    <p:extLst>
      <p:ext uri="{BB962C8B-B14F-4D97-AF65-F5344CB8AC3E}">
        <p14:creationId xmlns:p14="http://schemas.microsoft.com/office/powerpoint/2010/main" val="9250603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153824"/>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02528" y="6646336"/>
            <a:ext cx="2861984" cy="276999"/>
          </a:xfrm>
          <a:prstGeom prst="rect">
            <a:avLst/>
          </a:prstGeom>
          <a:noFill/>
        </p:spPr>
        <p:txBody>
          <a:bodyPr wrap="square" rtlCol="0">
            <a:spAutoFit/>
          </a:bodyPr>
          <a:lstStyle/>
          <a:p>
            <a:r>
              <a:rPr lang="es-CL" sz="1200" b="1" dirty="0">
                <a:solidFill>
                  <a:schemeClr val="accent1">
                    <a:lumMod val="50000"/>
                  </a:schemeClr>
                </a:solidFill>
                <a:latin typeface="Arial" panose="020B0604020202020204" pitchFamily="34" charset="0"/>
                <a:cs typeface="Arial" panose="020B0604020202020204" pitchFamily="34" charset="0"/>
              </a:rPr>
              <a:t>DIRECCIÓN</a:t>
            </a:r>
          </a:p>
        </p:txBody>
      </p:sp>
      <p:sp>
        <p:nvSpPr>
          <p:cNvPr id="2" name="Rectángulo 1"/>
          <p:cNvSpPr/>
          <p:nvPr/>
        </p:nvSpPr>
        <p:spPr>
          <a:xfrm>
            <a:off x="287708" y="242994"/>
            <a:ext cx="8343544" cy="338554"/>
          </a:xfrm>
          <a:prstGeom prst="rect">
            <a:avLst/>
          </a:prstGeom>
        </p:spPr>
        <p:txBody>
          <a:bodyPr wrap="square">
            <a:spAutoFit/>
          </a:bodyPr>
          <a:lstStyle/>
          <a:p>
            <a:pPr lvl="0">
              <a:spcBef>
                <a:spcPts val="255"/>
              </a:spcBef>
              <a:spcAft>
                <a:spcPts val="0"/>
              </a:spcAft>
              <a:buSzPts val="1200"/>
              <a:tabLst>
                <a:tab pos="696595" algn="l"/>
              </a:tabLst>
            </a:pPr>
            <a:r>
              <a:rPr lang="es-ES" sz="1600" b="1" kern="0" dirty="0">
                <a:solidFill>
                  <a:schemeClr val="tx2">
                    <a:lumMod val="50000"/>
                  </a:schemeClr>
                </a:solidFill>
                <a:latin typeface="Arial" panose="020B0604020202020204" pitchFamily="34" charset="0"/>
                <a:ea typeface="Carlito"/>
                <a:cs typeface="Arial" panose="020B0604020202020204" pitchFamily="34" charset="0"/>
              </a:rPr>
              <a:t>15. RECURSOS FINANCIEROS (INGRESOS Y EGRESOS ANUALES</a:t>
            </a:r>
            <a:r>
              <a:rPr lang="es-ES" sz="1600" b="1" kern="0" spc="-40" dirty="0">
                <a:solidFill>
                  <a:schemeClr val="tx2">
                    <a:lumMod val="50000"/>
                  </a:schemeClr>
                </a:solidFill>
                <a:latin typeface="Arial" panose="020B0604020202020204" pitchFamily="34" charset="0"/>
                <a:ea typeface="Carlito"/>
                <a:cs typeface="Arial" panose="020B0604020202020204" pitchFamily="34" charset="0"/>
              </a:rPr>
              <a:t> </a:t>
            </a:r>
            <a:r>
              <a:rPr lang="es-ES" sz="1600" b="1" kern="0" dirty="0">
                <a:solidFill>
                  <a:schemeClr val="tx2">
                    <a:lumMod val="50000"/>
                  </a:schemeClr>
                </a:solidFill>
                <a:latin typeface="Arial" panose="020B0604020202020204" pitchFamily="34" charset="0"/>
                <a:ea typeface="Carlito"/>
                <a:cs typeface="Arial" panose="020B0604020202020204" pitchFamily="34" charset="0"/>
              </a:rPr>
              <a:t>2022):</a:t>
            </a:r>
            <a:endParaRPr lang="es-CL" sz="1600" b="1" kern="0" dirty="0">
              <a:solidFill>
                <a:schemeClr val="tx2">
                  <a:lumMod val="50000"/>
                </a:schemeClr>
              </a:solidFill>
              <a:latin typeface="Arial" panose="020B0604020202020204" pitchFamily="34" charset="0"/>
              <a:ea typeface="Carlito"/>
              <a:cs typeface="Arial" panose="020B0604020202020204" pitchFamily="34" charset="0"/>
            </a:endParaRPr>
          </a:p>
        </p:txBody>
      </p:sp>
      <p:pic>
        <p:nvPicPr>
          <p:cNvPr id="7" name="Imagen 6"/>
          <p:cNvPicPr>
            <a:picLocks noChangeAspect="1"/>
          </p:cNvPicPr>
          <p:nvPr/>
        </p:nvPicPr>
        <p:blipFill>
          <a:blip r:embed="rId3"/>
          <a:stretch>
            <a:fillRect/>
          </a:stretch>
        </p:blipFill>
        <p:spPr>
          <a:xfrm>
            <a:off x="1222846" y="780690"/>
            <a:ext cx="3483331" cy="5604267"/>
          </a:xfrm>
          <a:prstGeom prst="rect">
            <a:avLst/>
          </a:prstGeom>
        </p:spPr>
      </p:pic>
      <p:pic>
        <p:nvPicPr>
          <p:cNvPr id="9" name="Imagen 8"/>
          <p:cNvPicPr>
            <a:picLocks noChangeAspect="1"/>
          </p:cNvPicPr>
          <p:nvPr/>
        </p:nvPicPr>
        <p:blipFill>
          <a:blip r:embed="rId4"/>
          <a:stretch>
            <a:fillRect/>
          </a:stretch>
        </p:blipFill>
        <p:spPr>
          <a:xfrm>
            <a:off x="6028138" y="845733"/>
            <a:ext cx="3280575" cy="4110828"/>
          </a:xfrm>
          <a:prstGeom prst="rect">
            <a:avLst/>
          </a:prstGeom>
        </p:spPr>
      </p:pic>
    </p:spTree>
    <p:extLst>
      <p:ext uri="{BB962C8B-B14F-4D97-AF65-F5344CB8AC3E}">
        <p14:creationId xmlns:p14="http://schemas.microsoft.com/office/powerpoint/2010/main" val="278690455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211236" y="6352781"/>
            <a:ext cx="2861984" cy="461665"/>
          </a:xfrm>
          <a:prstGeom prst="rect">
            <a:avLst/>
          </a:prstGeom>
          <a:noFill/>
        </p:spPr>
        <p:txBody>
          <a:bodyPr wrap="square" rtlCol="0">
            <a:spAutoFit/>
          </a:bodyPr>
          <a:lstStyle/>
          <a:p>
            <a:r>
              <a:rPr lang="es-CL" sz="2400" b="1" dirty="0">
                <a:solidFill>
                  <a:schemeClr val="accent1">
                    <a:lumMod val="50000"/>
                  </a:schemeClr>
                </a:solidFill>
                <a:latin typeface="Aldhabi" panose="01000000000000000000" pitchFamily="2" charset="-78"/>
                <a:cs typeface="Aldhabi" panose="01000000000000000000" pitchFamily="2" charset="-78"/>
              </a:rPr>
              <a:t>DIRECCIÓN</a:t>
            </a:r>
            <a:endParaRPr lang="es-CL" sz="3600" b="1" dirty="0">
              <a:solidFill>
                <a:schemeClr val="accent1">
                  <a:lumMod val="50000"/>
                </a:schemeClr>
              </a:solidFill>
              <a:latin typeface="Aldhabi" panose="01000000000000000000" pitchFamily="2" charset="-78"/>
              <a:cs typeface="Aldhabi" panose="01000000000000000000" pitchFamily="2" charset="-78"/>
            </a:endParaRPr>
          </a:p>
        </p:txBody>
      </p:sp>
      <p:sp>
        <p:nvSpPr>
          <p:cNvPr id="3" name="Pergamino: horizontal 2">
            <a:extLst>
              <a:ext uri="{FF2B5EF4-FFF2-40B4-BE49-F238E27FC236}">
                <a16:creationId xmlns:a16="http://schemas.microsoft.com/office/drawing/2014/main" id="{3546C6B6-37E8-41D2-8660-F0A9E237BEBE}"/>
              </a:ext>
            </a:extLst>
          </p:cNvPr>
          <p:cNvSpPr/>
          <p:nvPr/>
        </p:nvSpPr>
        <p:spPr>
          <a:xfrm>
            <a:off x="211236" y="43554"/>
            <a:ext cx="11335871" cy="5758974"/>
          </a:xfrm>
          <a:prstGeom prst="horizontalScroll">
            <a:avLst/>
          </a:prstGeom>
          <a:ln>
            <a:solidFill>
              <a:schemeClr val="accent5">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L"/>
          </a:p>
        </p:txBody>
      </p:sp>
      <p:sp>
        <p:nvSpPr>
          <p:cNvPr id="10" name="CuadroTexto 9">
            <a:extLst>
              <a:ext uri="{FF2B5EF4-FFF2-40B4-BE49-F238E27FC236}">
                <a16:creationId xmlns:a16="http://schemas.microsoft.com/office/drawing/2014/main" id="{EAB12623-C15D-47E1-828A-581C884AAC09}"/>
              </a:ext>
            </a:extLst>
          </p:cNvPr>
          <p:cNvSpPr txBox="1"/>
          <p:nvPr/>
        </p:nvSpPr>
        <p:spPr>
          <a:xfrm>
            <a:off x="1192306" y="900651"/>
            <a:ext cx="10004612" cy="4801314"/>
          </a:xfrm>
          <a:prstGeom prst="rect">
            <a:avLst/>
          </a:prstGeom>
          <a:noFill/>
        </p:spPr>
        <p:txBody>
          <a:bodyPr wrap="square">
            <a:spAutoFit/>
          </a:bodyPr>
          <a:lstStyle/>
          <a:p>
            <a:pPr algn="just"/>
            <a:r>
              <a:rPr lang="es-MX" sz="1600" dirty="0">
                <a:latin typeface="Arial" panose="020B0604020202020204" pitchFamily="34" charset="0"/>
                <a:cs typeface="Arial" panose="020B0604020202020204" pitchFamily="34" charset="0"/>
              </a:rPr>
              <a:t>Nuestro colegio tiene como objetivo entregar una educación de calidad, cuyo foco principal para este año es la recuperación de sus aprendizaje, tomando en cuenta que cada estudiante tenga la oportunidad de desarrollar sus habilidades cognitivas y sociales, de esta forma aprenda a convivir de manera sana y pacífica, poniendo énfasis en el respeto, la responsabilidad, la tolerancia, la solidaridad, la lealtad y la libertad,  todos ellos sellos de nuestro Proyecto Educativo Institucional.</a:t>
            </a:r>
          </a:p>
          <a:p>
            <a:pPr algn="just"/>
            <a:r>
              <a:rPr lang="es-MX" sz="1600" dirty="0">
                <a:latin typeface="Arial" panose="020B0604020202020204" pitchFamily="34" charset="0"/>
                <a:cs typeface="Arial" panose="020B0604020202020204" pitchFamily="34" charset="0"/>
              </a:rPr>
              <a:t>Además de preocuparnos de sus aprendizajes en todas las asignaturas, nuestra prioridad es el bienestar socioemocional de nuestros alumnos y alumnas.</a:t>
            </a:r>
          </a:p>
          <a:p>
            <a:pPr algn="just"/>
            <a:r>
              <a:rPr lang="es-MX" sz="1600" dirty="0">
                <a:latin typeface="Arial" panose="020B0604020202020204" pitchFamily="34" charset="0"/>
                <a:cs typeface="Arial" panose="020B0604020202020204" pitchFamily="34" charset="0"/>
              </a:rPr>
              <a:t>Para terminar la cuenta pública 2022, damos una afectuosa bienvenida a  los estudiantes y sus apoderados de los diferentes cursos que se han integrado este año escolar 2023 y que ahora forman parte de esta nuestra familia Montessori.</a:t>
            </a:r>
          </a:p>
          <a:p>
            <a:pPr algn="just"/>
            <a:endParaRPr lang="es-MX" sz="1600" dirty="0">
              <a:latin typeface="Arial" panose="020B0604020202020204" pitchFamily="34" charset="0"/>
              <a:cs typeface="Arial" panose="020B0604020202020204" pitchFamily="34" charset="0"/>
            </a:endParaRPr>
          </a:p>
          <a:p>
            <a:pPr algn="just"/>
            <a:endParaRPr lang="es-MX" sz="1600" dirty="0">
              <a:latin typeface="Arial" panose="020B0604020202020204" pitchFamily="34" charset="0"/>
              <a:cs typeface="Arial" panose="020B0604020202020204" pitchFamily="34" charset="0"/>
            </a:endParaRPr>
          </a:p>
          <a:p>
            <a:pPr algn="just"/>
            <a:r>
              <a:rPr lang="es-MX" sz="1600" dirty="0">
                <a:latin typeface="Arial" panose="020B0604020202020204" pitchFamily="34" charset="0"/>
                <a:cs typeface="Arial" panose="020B0604020202020204" pitchFamily="34" charset="0"/>
              </a:rPr>
              <a:t>Un abrazo </a:t>
            </a:r>
          </a:p>
          <a:p>
            <a:endParaRPr lang="es-MX" sz="1600" dirty="0"/>
          </a:p>
          <a:p>
            <a:endParaRPr lang="es-MX" sz="1600" dirty="0"/>
          </a:p>
          <a:p>
            <a:endParaRPr lang="es-MX" sz="1600" dirty="0"/>
          </a:p>
          <a:p>
            <a:r>
              <a:rPr lang="es-MX" sz="1600" dirty="0">
                <a:latin typeface="Arial" panose="020B0604020202020204" pitchFamily="34" charset="0"/>
                <a:cs typeface="Arial" panose="020B0604020202020204" pitchFamily="34" charset="0"/>
              </a:rPr>
              <a:t>Fabiola Cádiz Moncada</a:t>
            </a:r>
          </a:p>
          <a:p>
            <a:r>
              <a:rPr lang="es-MX" sz="1600" dirty="0">
                <a:latin typeface="Arial" panose="020B0604020202020204" pitchFamily="34" charset="0"/>
                <a:cs typeface="Arial" panose="020B0604020202020204" pitchFamily="34" charset="0"/>
              </a:rPr>
              <a:t>Directora</a:t>
            </a:r>
          </a:p>
          <a:p>
            <a:endParaRPr lang="es-MX" dirty="0"/>
          </a:p>
        </p:txBody>
      </p:sp>
      <p:pic>
        <p:nvPicPr>
          <p:cNvPr id="11" name="Imagen 10">
            <a:extLst>
              <a:ext uri="{FF2B5EF4-FFF2-40B4-BE49-F238E27FC236}">
                <a16:creationId xmlns:a16="http://schemas.microsoft.com/office/drawing/2014/main" id="{52BEF037-A042-4AFD-9AF8-2556E3238F1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24770" y="3730364"/>
            <a:ext cx="535037" cy="856945"/>
          </a:xfrm>
          <a:prstGeom prst="rect">
            <a:avLst/>
          </a:prstGeom>
          <a:noFill/>
          <a:ln>
            <a:noFill/>
          </a:ln>
        </p:spPr>
      </p:pic>
      <p:pic>
        <p:nvPicPr>
          <p:cNvPr id="12" name="Imagen 11">
            <a:extLst>
              <a:ext uri="{FF2B5EF4-FFF2-40B4-BE49-F238E27FC236}">
                <a16:creationId xmlns:a16="http://schemas.microsoft.com/office/drawing/2014/main" id="{35F8791B-8781-4F57-8C2A-C104F8AE20D7}"/>
              </a:ext>
            </a:extLst>
          </p:cNvPr>
          <p:cNvPicPr>
            <a:picLocks noChangeAspect="1"/>
          </p:cNvPicPr>
          <p:nvPr/>
        </p:nvPicPr>
        <p:blipFill>
          <a:blip r:embed="rId4"/>
          <a:stretch>
            <a:fillRect/>
          </a:stretch>
        </p:blipFill>
        <p:spPr>
          <a:xfrm>
            <a:off x="6589058" y="3294529"/>
            <a:ext cx="2877670" cy="1591295"/>
          </a:xfrm>
          <a:prstGeom prst="rect">
            <a:avLst/>
          </a:prstGeom>
        </p:spPr>
      </p:pic>
    </p:spTree>
    <p:extLst>
      <p:ext uri="{BB962C8B-B14F-4D97-AF65-F5344CB8AC3E}">
        <p14:creationId xmlns:p14="http://schemas.microsoft.com/office/powerpoint/2010/main" val="9935577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1"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21" name="Estrella: 32 puntas 20">
            <a:extLst>
              <a:ext uri="{FF2B5EF4-FFF2-40B4-BE49-F238E27FC236}">
                <a16:creationId xmlns:a16="http://schemas.microsoft.com/office/drawing/2014/main" id="{EB2CBC23-BC29-4C1B-BD92-F24BFEA8F216}"/>
              </a:ext>
            </a:extLst>
          </p:cNvPr>
          <p:cNvSpPr/>
          <p:nvPr/>
        </p:nvSpPr>
        <p:spPr>
          <a:xfrm>
            <a:off x="675716" y="182142"/>
            <a:ext cx="10781178" cy="6463121"/>
          </a:xfrm>
          <a:prstGeom prst="star3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24" name="CuadroTexto 23">
            <a:extLst>
              <a:ext uri="{FF2B5EF4-FFF2-40B4-BE49-F238E27FC236}">
                <a16:creationId xmlns:a16="http://schemas.microsoft.com/office/drawing/2014/main" id="{5BEB5415-C730-456A-A9C4-C799C0B81158}"/>
              </a:ext>
            </a:extLst>
          </p:cNvPr>
          <p:cNvSpPr txBox="1"/>
          <p:nvPr/>
        </p:nvSpPr>
        <p:spPr>
          <a:xfrm>
            <a:off x="2848535" y="1289953"/>
            <a:ext cx="6494929" cy="4278094"/>
          </a:xfrm>
          <a:prstGeom prst="rect">
            <a:avLst/>
          </a:prstGeom>
          <a:noFill/>
        </p:spPr>
        <p:txBody>
          <a:bodyPr wrap="square">
            <a:spAutoFit/>
          </a:bodyPr>
          <a:lstStyle/>
          <a:p>
            <a:pPr algn="ctr"/>
            <a:r>
              <a:rPr lang="es-MX" sz="1600" b="1" dirty="0">
                <a:solidFill>
                  <a:srgbClr val="002060"/>
                </a:solidFill>
              </a:rPr>
              <a:t>Colegio </a:t>
            </a:r>
          </a:p>
          <a:p>
            <a:pPr algn="ctr"/>
            <a:r>
              <a:rPr lang="es-MX" sz="1600" dirty="0"/>
              <a:t>El Colegio María Montessori fue fundado por la señora Carmen Gloria </a:t>
            </a:r>
            <a:r>
              <a:rPr lang="es-MX" sz="1600" dirty="0" err="1"/>
              <a:t>Gallardo</a:t>
            </a:r>
            <a:r>
              <a:rPr lang="es-MX" sz="1600" dirty="0"/>
              <a:t> Casanga, Educadora de Párvulos, Profesora de Educación Diferencial y Psicopedagoga. El establecimiento es reconocido como Cooperador de la Función Educacional del Estado por Decreto de Educación Resolución Exenta </a:t>
            </a:r>
            <a:r>
              <a:rPr lang="es-MX" sz="1600" dirty="0" err="1"/>
              <a:t>N°</a:t>
            </a:r>
            <a:r>
              <a:rPr lang="es-MX" sz="1600" dirty="0"/>
              <a:t> 250/08 del 24 de abril de 2008, según pronunciamiento del departamento jurídico de la Contraloría General de la República ordinario 520 de 1996. El Colegio María Montessori inicia sus clases en el mes de marzo del año 2008, con una matrícula de 165 alumnos. Ubicado en el sector céntrico de la ciudad, inserto en las poblaciones Maipú Oriente, Pacifico y Carlos Condell, en Avenida Alejandro Azolas # 1275. La comunidad educativa del Colegio María Montessori suma alumnos provenientes de un espectro socio económico medio y bajo con más de un 50% de alumnos vulnerables. El éxito y prestigio adquirido originó un aumento significativo en la matrícula, incrementando gradualmente la cantidad de cursos, provocando de esta manera, la necesidad de renovar las dependencias existentes.</a:t>
            </a:r>
            <a:endParaRPr lang="es-CL"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906511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21" name="Estrella: 32 puntas 20">
            <a:extLst>
              <a:ext uri="{FF2B5EF4-FFF2-40B4-BE49-F238E27FC236}">
                <a16:creationId xmlns:a16="http://schemas.microsoft.com/office/drawing/2014/main" id="{EB2CBC23-BC29-4C1B-BD92-F24BFEA8F216}"/>
              </a:ext>
            </a:extLst>
          </p:cNvPr>
          <p:cNvSpPr/>
          <p:nvPr/>
        </p:nvSpPr>
        <p:spPr>
          <a:xfrm>
            <a:off x="675716" y="182142"/>
            <a:ext cx="10781178" cy="6463121"/>
          </a:xfrm>
          <a:prstGeom prst="star3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24" name="CuadroTexto 23">
            <a:extLst>
              <a:ext uri="{FF2B5EF4-FFF2-40B4-BE49-F238E27FC236}">
                <a16:creationId xmlns:a16="http://schemas.microsoft.com/office/drawing/2014/main" id="{5BEB5415-C730-456A-A9C4-C799C0B81158}"/>
              </a:ext>
            </a:extLst>
          </p:cNvPr>
          <p:cNvSpPr txBox="1"/>
          <p:nvPr/>
        </p:nvSpPr>
        <p:spPr>
          <a:xfrm>
            <a:off x="2942665" y="1975753"/>
            <a:ext cx="6494929" cy="2523768"/>
          </a:xfrm>
          <a:prstGeom prst="rect">
            <a:avLst/>
          </a:prstGeom>
          <a:noFill/>
        </p:spPr>
        <p:txBody>
          <a:bodyPr wrap="square">
            <a:spAutoFit/>
          </a:bodyPr>
          <a:lstStyle/>
          <a:p>
            <a:pPr algn="ctr"/>
            <a:r>
              <a:rPr lang="es-MX" sz="1600" b="1" dirty="0"/>
              <a:t>Fusión Jardín Colegio</a:t>
            </a:r>
          </a:p>
          <a:p>
            <a:pPr algn="ctr"/>
            <a:endParaRPr lang="es-MX" sz="1600" b="1" dirty="0"/>
          </a:p>
          <a:p>
            <a:pPr algn="ctr"/>
            <a:r>
              <a:rPr lang="es-MX" dirty="0"/>
              <a:t>El año 2019 inicia una nueva etapa para ambos establecimientos pues se materializa uno de </a:t>
            </a:r>
          </a:p>
          <a:p>
            <a:pPr algn="ctr"/>
            <a:r>
              <a:rPr lang="es-MX" dirty="0"/>
              <a:t>los grandes sueños de la comunidad, Colegio y Jardín se fusionan en un solo establecimiento </a:t>
            </a:r>
          </a:p>
          <a:p>
            <a:pPr algn="ctr"/>
            <a:r>
              <a:rPr lang="es-MX" dirty="0"/>
              <a:t>que permitirá entregar una educación continua desde NT1 a 8º Básico. A un total de 1.000 </a:t>
            </a:r>
          </a:p>
          <a:p>
            <a:pPr algn="ctr"/>
            <a:r>
              <a:rPr lang="es-MX" dirty="0"/>
              <a:t>estudiantes. El cual se hizo efectivo a partir del 2020</a:t>
            </a:r>
          </a:p>
        </p:txBody>
      </p:sp>
    </p:spTree>
    <p:extLst>
      <p:ext uri="{BB962C8B-B14F-4D97-AF65-F5344CB8AC3E}">
        <p14:creationId xmlns:p14="http://schemas.microsoft.com/office/powerpoint/2010/main" val="3835049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212736"/>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8" name="CuadroTexto 7">
            <a:extLst>
              <a:ext uri="{FF2B5EF4-FFF2-40B4-BE49-F238E27FC236}">
                <a16:creationId xmlns:a16="http://schemas.microsoft.com/office/drawing/2014/main" id="{F4429709-3771-4872-8DB8-98247076E312}"/>
              </a:ext>
            </a:extLst>
          </p:cNvPr>
          <p:cNvSpPr txBox="1"/>
          <p:nvPr/>
        </p:nvSpPr>
        <p:spPr>
          <a:xfrm>
            <a:off x="457200" y="366624"/>
            <a:ext cx="6262967" cy="369332"/>
          </a:xfrm>
          <a:prstGeom prst="rect">
            <a:avLst/>
          </a:prstGeom>
          <a:noFill/>
        </p:spPr>
        <p:txBody>
          <a:bodyPr wrap="square">
            <a:spAutoFit/>
          </a:bodyPr>
          <a:lstStyle/>
          <a:p>
            <a:r>
              <a:rPr lang="es-CL" b="1" dirty="0">
                <a:solidFill>
                  <a:schemeClr val="tx2">
                    <a:lumMod val="50000"/>
                  </a:schemeClr>
                </a:solidFill>
              </a:rPr>
              <a:t>MARCO FILOSÓFICO</a:t>
            </a:r>
          </a:p>
        </p:txBody>
      </p:sp>
      <p:sp>
        <p:nvSpPr>
          <p:cNvPr id="9" name="Nube 8">
            <a:extLst>
              <a:ext uri="{FF2B5EF4-FFF2-40B4-BE49-F238E27FC236}">
                <a16:creationId xmlns:a16="http://schemas.microsoft.com/office/drawing/2014/main" id="{53989756-8607-423D-AB04-E001A25E1267}"/>
              </a:ext>
            </a:extLst>
          </p:cNvPr>
          <p:cNvSpPr/>
          <p:nvPr/>
        </p:nvSpPr>
        <p:spPr>
          <a:xfrm>
            <a:off x="591670" y="497541"/>
            <a:ext cx="10381130" cy="6360459"/>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VISIÓN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Preparar niños/as y jóvenes con características diversas, creativos, autónomos, con una visión crítica de la realidad y un fuerte espíritu de superación, educándose en un contexto de calidad, equidad, participación, inclusión e igualdad de oportunidades, capaces de convivir en sociedad demostrando y reflejando su formación valórica.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Educadoras de Párvulos, Docentes y Asistentes de la Educación en continúo perfeccionamiento, con participación activa, comprometidos con todos los integrantes de la comunidad educativa para el cumplimiento de las metas institucionales respetando la diversidad de los estudiantes.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Apoderados participes del proceso educativo, con una actitud respetuosa, motivadora 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receptiva hacia el aprendizaje, transformándose en un aliado del colegio apoyando el desarrollo integral de sus hijos e hijas.</a:t>
            </a:r>
            <a:endParaRPr kumimoji="0" lang="es-CL" sz="1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7552868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7" name="Nube 6">
            <a:extLst>
              <a:ext uri="{FF2B5EF4-FFF2-40B4-BE49-F238E27FC236}">
                <a16:creationId xmlns:a16="http://schemas.microsoft.com/office/drawing/2014/main" id="{A5B458F3-A07D-4FAF-9142-CA81FB7D56E1}"/>
              </a:ext>
            </a:extLst>
          </p:cNvPr>
          <p:cNvSpPr/>
          <p:nvPr/>
        </p:nvSpPr>
        <p:spPr>
          <a:xfrm>
            <a:off x="914400" y="735956"/>
            <a:ext cx="10233212" cy="5173352"/>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CuadroTexto 7">
            <a:extLst>
              <a:ext uri="{FF2B5EF4-FFF2-40B4-BE49-F238E27FC236}">
                <a16:creationId xmlns:a16="http://schemas.microsoft.com/office/drawing/2014/main" id="{007AF7B0-54B4-4337-8EC8-15CEB071AC34}"/>
              </a:ext>
            </a:extLst>
          </p:cNvPr>
          <p:cNvSpPr txBox="1"/>
          <p:nvPr/>
        </p:nvSpPr>
        <p:spPr>
          <a:xfrm>
            <a:off x="3023233" y="1806452"/>
            <a:ext cx="6098240" cy="2862322"/>
          </a:xfrm>
          <a:prstGeom prst="rect">
            <a:avLst/>
          </a:prstGeom>
          <a:noFill/>
        </p:spPr>
        <p:txBody>
          <a:bodyPr wrap="square">
            <a:spAutoFit/>
          </a:bodyPr>
          <a:lstStyle/>
          <a:p>
            <a:pPr algn="ctr"/>
            <a:r>
              <a:rPr lang="es-MX" b="1" dirty="0">
                <a:latin typeface="Arial" panose="020B0604020202020204" pitchFamily="34" charset="0"/>
                <a:cs typeface="Arial" panose="020B0604020202020204" pitchFamily="34" charset="0"/>
              </a:rPr>
              <a:t>MISIÓN </a:t>
            </a:r>
          </a:p>
          <a:p>
            <a:pPr algn="ctr"/>
            <a:r>
              <a:rPr lang="es-MX" dirty="0">
                <a:latin typeface="Arial" panose="020B0604020202020204" pitchFamily="34" charset="0"/>
                <a:cs typeface="Arial" panose="020B0604020202020204" pitchFamily="34" charset="0"/>
              </a:rPr>
              <a:t>Educar niños y niñas desde “primer nivel de transición” en educación </a:t>
            </a:r>
            <a:r>
              <a:rPr lang="es-MX" dirty="0" err="1">
                <a:latin typeface="Arial" panose="020B0604020202020204" pitchFamily="34" charset="0"/>
                <a:cs typeface="Arial" panose="020B0604020202020204" pitchFamily="34" charset="0"/>
              </a:rPr>
              <a:t>parvularia</a:t>
            </a:r>
            <a:r>
              <a:rPr lang="es-MX" dirty="0">
                <a:latin typeface="Arial" panose="020B0604020202020204" pitchFamily="34" charset="0"/>
                <a:cs typeface="Arial" panose="020B0604020202020204" pitchFamily="34" charset="0"/>
              </a:rPr>
              <a:t> a octavo año de educación general básica, respetando su diversidad, brindándoles una educación de excelencia, proporcionándoles herramientas que les ayuden a desenvolverse en la sociedad con sólidos valores que permitan formar “niños de hoy y líderes del mañana”, guiados por educadoras, docentes y asistentes de la educación altamente calificados que cuentan con el permanente apoyo de la familia.</a:t>
            </a:r>
            <a:endParaRPr lang="es-C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652775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400110"/>
          </a:xfrm>
          <a:prstGeom prst="rect">
            <a:avLst/>
          </a:prstGeom>
          <a:noFill/>
        </p:spPr>
        <p:txBody>
          <a:bodyPr wrap="square" rtlCol="0">
            <a:spAutoFit/>
          </a:bodyPr>
          <a:lstStyle/>
          <a:p>
            <a:r>
              <a:rPr lang="es-CL" sz="2000" b="1" dirty="0">
                <a:solidFill>
                  <a:schemeClr val="accent1">
                    <a:lumMod val="50000"/>
                  </a:schemeClr>
                </a:solidFill>
                <a:latin typeface="Aldhabi" panose="01000000000000000000" pitchFamily="2" charset="-78"/>
                <a:cs typeface="Aldhabi" panose="01000000000000000000" pitchFamily="2" charset="-78"/>
              </a:rPr>
              <a:t>DIRECCIÓN</a:t>
            </a:r>
          </a:p>
        </p:txBody>
      </p:sp>
      <p:sp>
        <p:nvSpPr>
          <p:cNvPr id="7" name="CuadroTexto 6">
            <a:extLst>
              <a:ext uri="{FF2B5EF4-FFF2-40B4-BE49-F238E27FC236}">
                <a16:creationId xmlns:a16="http://schemas.microsoft.com/office/drawing/2014/main" id="{E7BB4EFA-3950-4936-8846-AFF165C1ACAF}"/>
              </a:ext>
            </a:extLst>
          </p:cNvPr>
          <p:cNvSpPr txBox="1"/>
          <p:nvPr/>
        </p:nvSpPr>
        <p:spPr>
          <a:xfrm>
            <a:off x="291391" y="101643"/>
            <a:ext cx="10843932" cy="2031325"/>
          </a:xfrm>
          <a:prstGeom prst="rect">
            <a:avLst/>
          </a:prstGeom>
          <a:noFill/>
        </p:spPr>
        <p:txBody>
          <a:bodyPr wrap="square">
            <a:spAutoFit/>
          </a:bodyPr>
          <a:lstStyle/>
          <a:p>
            <a:pPr algn="just"/>
            <a:r>
              <a:rPr lang="es-MX" b="1" dirty="0">
                <a:solidFill>
                  <a:schemeClr val="accent6">
                    <a:lumMod val="75000"/>
                  </a:schemeClr>
                </a:solidFill>
                <a:latin typeface="Arial" panose="020B0604020202020204" pitchFamily="34" charset="0"/>
                <a:cs typeface="Arial" panose="020B0604020202020204" pitchFamily="34" charset="0"/>
              </a:rPr>
              <a:t>NUESTRA IDENTIDAD</a:t>
            </a:r>
          </a:p>
          <a:p>
            <a:pPr algn="just"/>
            <a:endParaRPr lang="es-MX" dirty="0">
              <a:solidFill>
                <a:schemeClr val="accent6">
                  <a:lumMod val="75000"/>
                </a:schemeClr>
              </a:solidFill>
              <a:latin typeface="Arial" panose="020B0604020202020204" pitchFamily="34" charset="0"/>
              <a:cs typeface="Arial" panose="020B0604020202020204" pitchFamily="34" charset="0"/>
            </a:endParaRPr>
          </a:p>
          <a:p>
            <a:r>
              <a:rPr lang="es-CL" dirty="0"/>
              <a:t>Los sellos educativos son aquellas marcas que se imprimen y que caracterizan al colegio y que involucra a todos los miembros de la institución, es el carácter especial que se estampa y que hace al colegio diferente a los demás.</a:t>
            </a:r>
          </a:p>
          <a:p>
            <a:r>
              <a:rPr lang="es-CL" dirty="0"/>
              <a:t> </a:t>
            </a:r>
          </a:p>
          <a:p>
            <a:pPr lvl="0"/>
            <a:endParaRPr lang="es-CL" dirty="0"/>
          </a:p>
          <a:p>
            <a:pPr lvl="0"/>
            <a:endParaRPr lang="es-CL" dirty="0"/>
          </a:p>
        </p:txBody>
      </p:sp>
      <p:pic>
        <p:nvPicPr>
          <p:cNvPr id="2" name="Imagen 1"/>
          <p:cNvPicPr>
            <a:picLocks noChangeAspect="1"/>
          </p:cNvPicPr>
          <p:nvPr/>
        </p:nvPicPr>
        <p:blipFill>
          <a:blip r:embed="rId2"/>
          <a:stretch>
            <a:fillRect/>
          </a:stretch>
        </p:blipFill>
        <p:spPr>
          <a:xfrm>
            <a:off x="1828800" y="1579706"/>
            <a:ext cx="7075054" cy="4673311"/>
          </a:xfrm>
          <a:prstGeom prst="rect">
            <a:avLst/>
          </a:prstGeom>
        </p:spPr>
      </p:pic>
    </p:spTree>
    <p:extLst>
      <p:ext uri="{BB962C8B-B14F-4D97-AF65-F5344CB8AC3E}">
        <p14:creationId xmlns:p14="http://schemas.microsoft.com/office/powerpoint/2010/main" val="146770907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2D67E16-EFFA-4B94-81C3-9CD2C740E94D}"/>
              </a:ext>
            </a:extLst>
          </p:cNvPr>
          <p:cNvSpPr/>
          <p:nvPr/>
        </p:nvSpPr>
        <p:spPr>
          <a:xfrm>
            <a:off x="914400" y="735956"/>
            <a:ext cx="8207073" cy="923330"/>
          </a:xfrm>
          <a:prstGeom prst="rect">
            <a:avLst/>
          </a:prstGeom>
          <a:noFill/>
          <a:effectLst>
            <a:outerShdw blurRad="50800" dist="38100" dir="2700000" algn="tl" rotWithShape="0">
              <a:prstClr val="black">
                <a:alpha val="40000"/>
              </a:prstClr>
            </a:outerShdw>
          </a:effectLst>
        </p:spPr>
        <p:txBody>
          <a:bodyPr wrap="square">
            <a:spAutoFit/>
          </a:bodyPr>
          <a:lstStyle/>
          <a:p>
            <a:pPr algn="ctr">
              <a:defRPr/>
            </a:pPr>
            <a:r>
              <a:rPr lang="es-ES_tradnl" sz="5400"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rPr>
              <a:t>     </a:t>
            </a:r>
            <a:endParaRPr lang="es-ES_tradnl" sz="5400" i="1" dirty="0">
              <a:ln w="18415" cmpd="sng">
                <a:solidFill>
                  <a:srgbClr val="FFFFFF"/>
                </a:solidFill>
                <a:prstDash val="solid"/>
              </a:ln>
              <a:solidFill>
                <a:schemeClr val="accent1">
                  <a:lumMod val="75000"/>
                </a:schemeClr>
              </a:solidFill>
              <a:effectLst>
                <a:outerShdw blurRad="63500" dir="3600000" algn="tl" rotWithShape="0">
                  <a:srgbClr val="000000">
                    <a:alpha val="70000"/>
                  </a:srgbClr>
                </a:outerShdw>
              </a:effectLst>
              <a:latin typeface="+mn-lt"/>
              <a:cs typeface="+mn-cs"/>
            </a:endParaRPr>
          </a:p>
        </p:txBody>
      </p:sp>
      <p:pic>
        <p:nvPicPr>
          <p:cNvPr id="17" name="Imagen 16">
            <a:extLst>
              <a:ext uri="{FF2B5EF4-FFF2-40B4-BE49-F238E27FC236}">
                <a16:creationId xmlns:a16="http://schemas.microsoft.com/office/drawing/2014/main" id="{6C4C871E-17C7-43BF-B833-1243D326CB40}"/>
              </a:ext>
            </a:extLst>
          </p:cNvPr>
          <p:cNvPicPr>
            <a:picLocks noChangeAspect="1"/>
          </p:cNvPicPr>
          <p:nvPr/>
        </p:nvPicPr>
        <p:blipFill rotWithShape="1">
          <a:blip r:embed="rId2"/>
          <a:srcRect l="29254" t="26837" r="25075" b="12901"/>
          <a:stretch/>
        </p:blipFill>
        <p:spPr>
          <a:xfrm>
            <a:off x="0" y="0"/>
            <a:ext cx="12192000" cy="6858000"/>
          </a:xfrm>
          <a:prstGeom prst="rect">
            <a:avLst/>
          </a:prstGeom>
        </p:spPr>
      </p:pic>
      <p:sp>
        <p:nvSpPr>
          <p:cNvPr id="18" name="CuadroTexto 17">
            <a:extLst>
              <a:ext uri="{FF2B5EF4-FFF2-40B4-BE49-F238E27FC236}">
                <a16:creationId xmlns:a16="http://schemas.microsoft.com/office/drawing/2014/main" id="{F370744B-C3A9-4DBB-AABA-BD75C9609901}"/>
              </a:ext>
            </a:extLst>
          </p:cNvPr>
          <p:cNvSpPr txBox="1"/>
          <p:nvPr/>
        </p:nvSpPr>
        <p:spPr>
          <a:xfrm>
            <a:off x="177053" y="6122044"/>
            <a:ext cx="2861984" cy="523220"/>
          </a:xfrm>
          <a:prstGeom prst="rect">
            <a:avLst/>
          </a:prstGeom>
          <a:noFill/>
        </p:spPr>
        <p:txBody>
          <a:bodyPr wrap="square" rtlCol="0">
            <a:spAutoFit/>
          </a:bodyPr>
          <a:lstStyle/>
          <a:p>
            <a:r>
              <a:rPr lang="es-CL" sz="2800" b="1" dirty="0">
                <a:solidFill>
                  <a:schemeClr val="accent1">
                    <a:lumMod val="50000"/>
                  </a:schemeClr>
                </a:solidFill>
                <a:latin typeface="Aldhabi" panose="01000000000000000000" pitchFamily="2" charset="-78"/>
                <a:cs typeface="Aldhabi" panose="01000000000000000000" pitchFamily="2" charset="-78"/>
              </a:rPr>
              <a:t>DIRECCIÓN</a:t>
            </a:r>
          </a:p>
        </p:txBody>
      </p:sp>
      <p:pic>
        <p:nvPicPr>
          <p:cNvPr id="2" name="Imagen 1"/>
          <p:cNvPicPr>
            <a:picLocks noChangeAspect="1"/>
          </p:cNvPicPr>
          <p:nvPr/>
        </p:nvPicPr>
        <p:blipFill>
          <a:blip r:embed="rId3"/>
          <a:stretch>
            <a:fillRect/>
          </a:stretch>
        </p:blipFill>
        <p:spPr>
          <a:xfrm>
            <a:off x="2986174" y="706165"/>
            <a:ext cx="6219651" cy="5203143"/>
          </a:xfrm>
          <a:prstGeom prst="rect">
            <a:avLst/>
          </a:prstGeom>
        </p:spPr>
      </p:pic>
      <p:pic>
        <p:nvPicPr>
          <p:cNvPr id="3" name="Imagen 2"/>
          <p:cNvPicPr>
            <a:picLocks noChangeAspect="1"/>
          </p:cNvPicPr>
          <p:nvPr/>
        </p:nvPicPr>
        <p:blipFill>
          <a:blip r:embed="rId4"/>
          <a:stretch>
            <a:fillRect/>
          </a:stretch>
        </p:blipFill>
        <p:spPr>
          <a:xfrm>
            <a:off x="539815" y="338187"/>
            <a:ext cx="3538930" cy="397769"/>
          </a:xfrm>
          <a:prstGeom prst="rect">
            <a:avLst/>
          </a:prstGeom>
        </p:spPr>
      </p:pic>
    </p:spTree>
    <p:extLst>
      <p:ext uri="{BB962C8B-B14F-4D97-AF65-F5344CB8AC3E}">
        <p14:creationId xmlns:p14="http://schemas.microsoft.com/office/powerpoint/2010/main" val="136042599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18572</TotalTime>
  <Words>3447</Words>
  <Application>Microsoft Macintosh PowerPoint</Application>
  <PresentationFormat>Panorámica</PresentationFormat>
  <Paragraphs>832</Paragraphs>
  <Slides>32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32</vt:i4>
      </vt:variant>
    </vt:vector>
  </HeadingPairs>
  <TitlesOfParts>
    <vt:vector size="40" baseType="lpstr">
      <vt:lpstr>Aldhabi</vt:lpstr>
      <vt:lpstr>Arial</vt:lpstr>
      <vt:lpstr>Calibri</vt:lpstr>
      <vt:lpstr>Calibri Light</vt:lpstr>
      <vt:lpstr>Carlito</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Fabiola Lorena Cadiz Moncada</dc:creator>
  <cp:lastModifiedBy>Microsoft Office User</cp:lastModifiedBy>
  <cp:revision>78</cp:revision>
  <dcterms:created xsi:type="dcterms:W3CDTF">2022-02-21T21:23:55Z</dcterms:created>
  <dcterms:modified xsi:type="dcterms:W3CDTF">2023-03-30T18:43:44Z</dcterms:modified>
</cp:coreProperties>
</file>